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78" r:id="rId2"/>
    <p:sldId id="280" r:id="rId3"/>
    <p:sldId id="292" r:id="rId4"/>
    <p:sldId id="295" r:id="rId5"/>
    <p:sldId id="314" r:id="rId6"/>
    <p:sldId id="315" r:id="rId7"/>
    <p:sldId id="316" r:id="rId8"/>
    <p:sldId id="319" r:id="rId9"/>
    <p:sldId id="320" r:id="rId10"/>
    <p:sldId id="313" r:id="rId11"/>
    <p:sldId id="311" r:id="rId12"/>
    <p:sldId id="310" r:id="rId13"/>
    <p:sldId id="284" r:id="rId14"/>
    <p:sldId id="322" r:id="rId15"/>
    <p:sldId id="323" r:id="rId16"/>
    <p:sldId id="324" r:id="rId17"/>
    <p:sldId id="325" r:id="rId18"/>
    <p:sldId id="326" r:id="rId19"/>
    <p:sldId id="321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12" r:id="rId4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FE9"/>
    <a:srgbClr val="234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>
        <p:guide orient="horz" pos="21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7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Domaines d'action des labellisés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Feuil1!$A$2:$A$10</c:f>
              <c:strCache>
                <c:ptCount val="9"/>
                <c:pt idx="0">
                  <c:v>Sport / Loisirs</c:v>
                </c:pt>
                <c:pt idx="1">
                  <c:v>Numérique / Utilitaires</c:v>
                </c:pt>
                <c:pt idx="2">
                  <c:v>Sensibilisation</c:v>
                </c:pt>
                <c:pt idx="3">
                  <c:v>Education / Petite Enfance</c:v>
                </c:pt>
                <c:pt idx="4">
                  <c:v>Culture</c:v>
                </c:pt>
                <c:pt idx="5">
                  <c:v>Emploi</c:v>
                </c:pt>
                <c:pt idx="6">
                  <c:v>Santé / Bien Être</c:v>
                </c:pt>
                <c:pt idx="7">
                  <c:v>Accompagnement</c:v>
                </c:pt>
                <c:pt idx="8">
                  <c:v>Logement</c:v>
                </c:pt>
              </c:strCache>
            </c:strRef>
          </c:cat>
          <c:val>
            <c:numRef>
              <c:f>Feuil1!$B$2:$B$10</c:f>
              <c:numCache>
                <c:formatCode>0%</c:formatCode>
                <c:ptCount val="9"/>
                <c:pt idx="0">
                  <c:v>0.18</c:v>
                </c:pt>
                <c:pt idx="1">
                  <c:v>0.16</c:v>
                </c:pt>
                <c:pt idx="2">
                  <c:v>0.14000000000000001</c:v>
                </c:pt>
                <c:pt idx="3">
                  <c:v>0.12</c:v>
                </c:pt>
                <c:pt idx="4">
                  <c:v>0.12</c:v>
                </c:pt>
                <c:pt idx="5">
                  <c:v>0.11</c:v>
                </c:pt>
                <c:pt idx="6">
                  <c:v>0.08</c:v>
                </c:pt>
                <c:pt idx="7">
                  <c:v>7.0000000000000007E-2</c:v>
                </c:pt>
                <c:pt idx="8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C-45D2-8F92-304BC7046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/>
              <a:t>Nombre d'adultes pris</a:t>
            </a:r>
            <a:r>
              <a:rPr lang="en-US" sz="1200" baseline="0"/>
              <a:t> en charge en Wallonie</a:t>
            </a:r>
            <a:r>
              <a:rPr lang="en-US" sz="1200"/>
              <a:t>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'[Evolution cadastre 2015 - 2017.xlsx]Evolution accueil par région'!$M$3</c:f>
              <c:strCache>
                <c:ptCount val="1"/>
                <c:pt idx="0">
                  <c:v>Nombre de personnes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'[Evolution cadastre 2015 - 2017.xlsx]Evolution accueil par région'!$N$2:$R$2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'[Evolution cadastre 2015 - 2017.xlsx]Evolution accueil par région'!$N$3:$R$3</c:f>
              <c:numCache>
                <c:formatCode>#,##0</c:formatCode>
                <c:ptCount val="5"/>
                <c:pt idx="0">
                  <c:v>4502</c:v>
                </c:pt>
                <c:pt idx="1">
                  <c:v>4768</c:v>
                </c:pt>
                <c:pt idx="2">
                  <c:v>5385</c:v>
                </c:pt>
                <c:pt idx="3">
                  <c:v>5735</c:v>
                </c:pt>
                <c:pt idx="4">
                  <c:v>6109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C4-45E6-A101-9E9577C31F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1216256"/>
        <c:axId val="41222144"/>
      </c:barChart>
      <c:catAx>
        <c:axId val="4121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222144"/>
        <c:crosses val="autoZero"/>
        <c:auto val="1"/>
        <c:lblAlgn val="ctr"/>
        <c:lblOffset val="100"/>
        <c:noMultiLvlLbl val="0"/>
      </c:catAx>
      <c:valAx>
        <c:axId val="4122214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4121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Répartition des 6 109 adultes présents au 31/12/2017 par orientation MDPH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'[Statistiques présences adultes - 2017- ESMS Belges.xlsx]Présences par orientation'!$B$3</c:f>
              <c:strCache>
                <c:ptCount val="1"/>
                <c:pt idx="0">
                  <c:v>Nombre de personnes TOTAL</c:v>
                </c:pt>
              </c:strCache>
            </c:strRef>
          </c:tx>
          <c:dLbls>
            <c:dLbl>
              <c:idx val="0"/>
              <c:layout>
                <c:manualLayout>
                  <c:x val="-0.10280149191877332"/>
                  <c:y val="0.132416589876513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C0-4872-A003-72E47AE41E38}"/>
                </c:ext>
              </c:extLst>
            </c:dLbl>
            <c:dLbl>
              <c:idx val="1"/>
              <c:layout>
                <c:manualLayout>
                  <c:x val="-9.8873693419901459E-2"/>
                  <c:y val="-0.148107808870351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C0-4872-A003-72E47AE41E38}"/>
                </c:ext>
              </c:extLst>
            </c:dLbl>
            <c:dLbl>
              <c:idx val="2"/>
              <c:layout>
                <c:manualLayout>
                  <c:x val="0.13313824806986846"/>
                  <c:y val="-5.99716497928542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C0-4872-A003-72E47AE41E38}"/>
                </c:ext>
              </c:extLst>
            </c:dLbl>
            <c:dLbl>
              <c:idx val="3"/>
              <c:layout>
                <c:manualLayout>
                  <c:x val="-6.2213348765432101E-2"/>
                  <c:y val="5.426157407407407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C0-4872-A003-72E47AE41E3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'[Statistiques présences adultes - 2017- ESMS Belges.xlsx]Présences par orientation'!$A$4:$A$7</c:f>
              <c:strCache>
                <c:ptCount val="4"/>
                <c:pt idx="0">
                  <c:v>MAS</c:v>
                </c:pt>
                <c:pt idx="1">
                  <c:v>FAM</c:v>
                </c:pt>
                <c:pt idx="2">
                  <c:v>FV</c:v>
                </c:pt>
                <c:pt idx="3">
                  <c:v>ESAT</c:v>
                </c:pt>
              </c:strCache>
            </c:strRef>
          </c:cat>
          <c:val>
            <c:numRef>
              <c:f>'[Statistiques présences adultes - 2017- ESMS Belges.xlsx]Présences par orientation'!$B$4:$B$7</c:f>
              <c:numCache>
                <c:formatCode>#,##0</c:formatCode>
                <c:ptCount val="4"/>
                <c:pt idx="0">
                  <c:v>1948</c:v>
                </c:pt>
                <c:pt idx="1">
                  <c:v>1184</c:v>
                </c:pt>
                <c:pt idx="2">
                  <c:v>2921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C0-4872-A003-72E47AE41E3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/>
              <a:t>Répartition</a:t>
            </a:r>
            <a:r>
              <a:rPr lang="en-US" sz="1800" dirty="0"/>
              <a:t> des 6 109 </a:t>
            </a:r>
            <a:r>
              <a:rPr lang="en-US" sz="1800" dirty="0" err="1"/>
              <a:t>adultes</a:t>
            </a:r>
            <a:r>
              <a:rPr lang="en-US" sz="1800" dirty="0"/>
              <a:t> </a:t>
            </a:r>
            <a:r>
              <a:rPr lang="en-US" sz="1800" dirty="0" err="1"/>
              <a:t>présents</a:t>
            </a:r>
            <a:r>
              <a:rPr lang="en-US" sz="1800" dirty="0"/>
              <a:t> au 31/12/2017 par </a:t>
            </a:r>
            <a:r>
              <a:rPr lang="en-US" sz="1800" dirty="0" err="1"/>
              <a:t>région</a:t>
            </a:r>
            <a:endParaRPr lang="en-US" sz="1800" dirty="0"/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0615010241278454"/>
          <c:y val="2.72364995825100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'[Statistiques présences adultes - 2017- ESMS Belges.xlsx]Présences par région'!$E$4</c:f>
              <c:strCache>
                <c:ptCount val="1"/>
                <c:pt idx="0">
                  <c:v>Nombre de personnes TOTAL</c:v>
                </c:pt>
              </c:strCache>
            </c:strRef>
          </c:tx>
          <c:dLbls>
            <c:dLbl>
              <c:idx val="0"/>
              <c:layout>
                <c:manualLayout>
                  <c:x val="-0.16961688999401392"/>
                  <c:y val="7.265725044646852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EA-4E77-94BA-EFA1C2FE2AC8}"/>
                </c:ext>
              </c:extLst>
            </c:dLbl>
            <c:dLbl>
              <c:idx val="1"/>
              <c:layout>
                <c:manualLayout>
                  <c:x val="0.14505638401843715"/>
                  <c:y val="-0.125513051345951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EA-4E77-94BA-EFA1C2FE2AC8}"/>
                </c:ext>
              </c:extLst>
            </c:dLbl>
            <c:dLbl>
              <c:idx val="2"/>
              <c:layout>
                <c:manualLayout>
                  <c:x val="8.1977470200930186E-2"/>
                  <c:y val="5.109963060303091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EA-4E77-94BA-EFA1C2FE2AC8}"/>
                </c:ext>
              </c:extLst>
            </c:dLbl>
            <c:dLbl>
              <c:idx val="3"/>
              <c:layout>
                <c:manualLayout>
                  <c:x val="-0.11924437076944329"/>
                  <c:y val="8.674743867413663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EA-4E77-94BA-EFA1C2FE2AC8}"/>
                </c:ext>
              </c:extLst>
            </c:dLbl>
            <c:dLbl>
              <c:idx val="4"/>
              <c:layout>
                <c:manualLayout>
                  <c:x val="-0.15206712099584044"/>
                  <c:y val="-1.725247548294566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EA-4E77-94BA-EFA1C2FE2AC8}"/>
                </c:ext>
              </c:extLst>
            </c:dLbl>
            <c:dLbl>
              <c:idx val="5"/>
              <c:layout>
                <c:manualLayout>
                  <c:x val="3.7629404171067492E-2"/>
                  <c:y val="-3.227708333333333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EA-4E77-94BA-EFA1C2FE2AC8}"/>
                </c:ext>
              </c:extLst>
            </c:dLbl>
            <c:dLbl>
              <c:idx val="6"/>
              <c:layout>
                <c:manualLayout>
                  <c:x val="0.11608981481481481"/>
                  <c:y val="-2.627222222222222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EA-4E77-94BA-EFA1C2FE2A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'[Statistiques présences adultes - 2017- ESMS Belges.xlsx]Présences par région'!$D$5:$D$11</c:f>
              <c:strCache>
                <c:ptCount val="7"/>
                <c:pt idx="0">
                  <c:v>Ile-de-France</c:v>
                </c:pt>
                <c:pt idx="1">
                  <c:v>Hauts-de-France</c:v>
                </c:pt>
                <c:pt idx="2">
                  <c:v>Grand-Est</c:v>
                </c:pt>
                <c:pt idx="3">
                  <c:v>Normandie</c:v>
                </c:pt>
                <c:pt idx="4">
                  <c:v>Centre-Val de Loire</c:v>
                </c:pt>
                <c:pt idx="5">
                  <c:v>Provence-Alpes-Côte d'Azur</c:v>
                </c:pt>
                <c:pt idx="6">
                  <c:v>Autres</c:v>
                </c:pt>
              </c:strCache>
            </c:strRef>
          </c:cat>
          <c:val>
            <c:numRef>
              <c:f>'[Statistiques présences adultes - 2017- ESMS Belges.xlsx]Présences par région'!$E$5:$E$11</c:f>
              <c:numCache>
                <c:formatCode>#,##0</c:formatCode>
                <c:ptCount val="7"/>
                <c:pt idx="0">
                  <c:v>2556</c:v>
                </c:pt>
                <c:pt idx="1">
                  <c:v>1983</c:v>
                </c:pt>
                <c:pt idx="2">
                  <c:v>764</c:v>
                </c:pt>
                <c:pt idx="3">
                  <c:v>193</c:v>
                </c:pt>
                <c:pt idx="4">
                  <c:v>174</c:v>
                </c:pt>
                <c:pt idx="5">
                  <c:v>174</c:v>
                </c:pt>
                <c:pt idx="6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EA-4E77-94BA-EFA1C2FE2AC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 w="25400">
      <a:solidFill>
        <a:schemeClr val="accent5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961FD05-7BC9-4D0E-91DE-9576A93E40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3941A9-2A87-4D7F-89BA-E51A336C7B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606A6-AC3E-4BB8-98C5-C3C7E1064442}" type="datetimeFigureOut">
              <a:rPr lang="fr-FR" smtClean="0"/>
              <a:t>12/07/2019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BA89C0-7AD1-4C30-859E-55F94E5C69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AF9278-2E00-45BA-BB61-AF93FCA3CB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1673F-B054-4DC8-94C7-25510308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614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E5702-926C-43D1-B3C2-9F277BC1D37E}" type="datetimeFigureOut">
              <a:rPr lang="fr-FR" smtClean="0"/>
              <a:t>12/07/2019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05B64-4C3A-430D-A111-10E2B626C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544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1E6447-51A1-42E5-9D06-15FC6D88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0555" y="4722358"/>
            <a:ext cx="6428096" cy="99606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 smtClean="0"/>
              <a:t>CHANGEZ LE TITRE</a:t>
            </a:r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A39C283-8931-4C73-9F0B-9CEB343626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19596" y="5762794"/>
            <a:ext cx="7464425" cy="628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cap="none" baseline="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Changez la date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8259" y="1228299"/>
            <a:ext cx="9955481" cy="257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95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erre.maurel\Documents\Crea a ranger\CABINET HANDICAP\CNH 2018\Fichier 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337" y="422718"/>
            <a:ext cx="5267325" cy="526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8">
            <a:extLst>
              <a:ext uri="{FF2B5EF4-FFF2-40B4-BE49-F238E27FC236}">
                <a16:creationId xmlns:a16="http://schemas.microsoft.com/office/drawing/2014/main" id="{B54EEF3E-B73D-4F16-91B4-CAF0108E22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07432" y="2505757"/>
            <a:ext cx="9599073" cy="2193087"/>
          </a:xfrm>
          <a:prstGeom prst="rect">
            <a:avLst/>
          </a:prstGeom>
        </p:spPr>
        <p:txBody>
          <a:bodyPr/>
          <a:lstStyle>
            <a:lvl1pPr algn="ctr">
              <a:defRPr sz="8800" b="1">
                <a:solidFill>
                  <a:schemeClr val="bg1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 smtClean="0"/>
              <a:t>MERCI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87934" y="5858080"/>
            <a:ext cx="3016131" cy="78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34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B54EEF3E-B73D-4F16-91B4-CAF0108E22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613" y="2759951"/>
            <a:ext cx="7541672" cy="3118334"/>
          </a:xfrm>
          <a:prstGeom prst="rect">
            <a:avLst/>
          </a:prstGeom>
        </p:spPr>
        <p:txBody>
          <a:bodyPr/>
          <a:lstStyle>
            <a:lvl1pPr>
              <a:defRPr b="1"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751FD6CA-180E-4BBB-B5AF-2C55A75E6C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2614" y="2212945"/>
            <a:ext cx="7541672" cy="547006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 #NUMERO DE LA PARTIE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330" y="969428"/>
            <a:ext cx="3840335" cy="99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ierre.maurel\Documents\Crea a ranger\CABINET HANDICAP\CNH 2018\Fichier 4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737" y="-409149"/>
            <a:ext cx="8065543" cy="806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29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artie -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A14750-CC6A-4DAC-9F9C-6410A3088E71}"/>
              </a:ext>
            </a:extLst>
          </p:cNvPr>
          <p:cNvSpPr/>
          <p:nvPr userDrawn="1"/>
        </p:nvSpPr>
        <p:spPr>
          <a:xfrm>
            <a:off x="-9615" y="0"/>
            <a:ext cx="12201615" cy="6858000"/>
          </a:xfrm>
          <a:prstGeom prst="roundRect">
            <a:avLst>
              <a:gd name="adj" fmla="val 0"/>
            </a:avLst>
          </a:prstGeom>
          <a:solidFill>
            <a:srgbClr val="48A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B54EEF3E-B73D-4F16-91B4-CAF0108E22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582" y="2046553"/>
            <a:ext cx="9599073" cy="311833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751FD6CA-180E-4BBB-B5AF-2C55A75E6C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584" y="1499547"/>
            <a:ext cx="7541672" cy="547006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200">
                <a:solidFill>
                  <a:schemeClr val="bg1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 #NUMERO DE LA PARTIE</a:t>
            </a:r>
          </a:p>
        </p:txBody>
      </p:sp>
    </p:spTree>
    <p:extLst>
      <p:ext uri="{BB962C8B-B14F-4D97-AF65-F5344CB8AC3E}">
        <p14:creationId xmlns:p14="http://schemas.microsoft.com/office/powerpoint/2010/main" val="52137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artie - variante fonc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CA14750-CC6A-4DAC-9F9C-6410A3088E71}"/>
              </a:ext>
            </a:extLst>
          </p:cNvPr>
          <p:cNvSpPr/>
          <p:nvPr userDrawn="1"/>
        </p:nvSpPr>
        <p:spPr>
          <a:xfrm>
            <a:off x="-9615" y="0"/>
            <a:ext cx="12201615" cy="6858000"/>
          </a:xfrm>
          <a:prstGeom prst="roundRect">
            <a:avLst>
              <a:gd name="adj" fmla="val 0"/>
            </a:avLst>
          </a:prstGeom>
          <a:solidFill>
            <a:srgbClr val="234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B54EEF3E-B73D-4F16-91B4-CAF0108E22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582" y="2046553"/>
            <a:ext cx="9599073" cy="311833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751FD6CA-180E-4BBB-B5AF-2C55A75E6C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584" y="1499547"/>
            <a:ext cx="7541672" cy="547006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200">
                <a:solidFill>
                  <a:schemeClr val="bg1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 #NUMERO DE LA PARTIE</a:t>
            </a:r>
          </a:p>
        </p:txBody>
      </p:sp>
    </p:spTree>
    <p:extLst>
      <p:ext uri="{BB962C8B-B14F-4D97-AF65-F5344CB8AC3E}">
        <p14:creationId xmlns:p14="http://schemas.microsoft.com/office/powerpoint/2010/main" val="240761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e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ierre.maurel\Documents\Crea a ranger\CABINET HANDICAP\CNH 2018\Fichier 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950" y="-956258"/>
            <a:ext cx="9116705" cy="911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AB3FA66-CB4A-42DA-BBE5-7A729B0BE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399" y="2656776"/>
            <a:ext cx="10857931" cy="1082584"/>
          </a:xfrm>
          <a:prstGeom prst="rect">
            <a:avLst/>
          </a:prstGeom>
          <a:solidFill>
            <a:schemeClr val="bg1"/>
          </a:solidFill>
        </p:spPr>
        <p:txBody>
          <a:bodyPr anchor="b"/>
          <a:lstStyle>
            <a:lvl1pPr algn="l">
              <a:defRPr sz="4000" b="1"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62F699-17F6-4F07-812A-C2D5E2A74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399" y="3717885"/>
            <a:ext cx="10871579" cy="108258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l">
              <a:buNone/>
              <a:defRPr sz="2400">
                <a:solidFill>
                  <a:srgbClr val="234F9B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682" y="5995136"/>
            <a:ext cx="2210916" cy="57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88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98EC378-235E-4ABB-956D-5BA909FEC59F}"/>
              </a:ext>
            </a:extLst>
          </p:cNvPr>
          <p:cNvSpPr/>
          <p:nvPr userDrawn="1"/>
        </p:nvSpPr>
        <p:spPr>
          <a:xfrm>
            <a:off x="-532263" y="-392312"/>
            <a:ext cx="13846749" cy="7652921"/>
          </a:xfrm>
          <a:prstGeom prst="roundRect">
            <a:avLst/>
          </a:prstGeom>
          <a:solidFill>
            <a:srgbClr val="48A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69804A-2E13-4289-A9BB-A4858BDDED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32857" y="974950"/>
            <a:ext cx="9720942" cy="100965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entury Gothic" panose="020B0502020202020204" pitchFamily="34" charset="0"/>
                <a:cs typeface="Gotham Book" pitchFamily="50" charset="0"/>
              </a:defRPr>
            </a:lvl1pPr>
          </a:lstStyle>
          <a:p>
            <a:r>
              <a:rPr lang="fr-FR" dirty="0"/>
              <a:t>Modifier l’ordre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3A57EB-BAA6-4CA5-B369-F4C118AFD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856" y="2006599"/>
            <a:ext cx="9720943" cy="4170363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rgbClr val="234F9B"/>
              </a:buClr>
              <a:buFont typeface="+mj-lt"/>
              <a:buAutoNum type="arabicPeriod"/>
              <a:defRPr>
                <a:solidFill>
                  <a:schemeClr val="bg1"/>
                </a:solidFill>
                <a:latin typeface="Century Gothic" panose="020B0502020202020204" pitchFamily="34" charset="0"/>
                <a:cs typeface="Gotham Book" pitchFamily="50" charset="0"/>
              </a:defRPr>
            </a:lvl1pPr>
            <a:lvl2pPr>
              <a:defRPr>
                <a:solidFill>
                  <a:schemeClr val="bg1"/>
                </a:solidFill>
                <a:latin typeface="Century Gothic" panose="020B0502020202020204" pitchFamily="34" charset="0"/>
                <a:cs typeface="Gotham Book" pitchFamily="50" charset="0"/>
              </a:defRPr>
            </a:lvl2pPr>
            <a:lvl3pPr>
              <a:buClr>
                <a:srgbClr val="48AFE9"/>
              </a:buClr>
              <a:defRPr>
                <a:solidFill>
                  <a:schemeClr val="bg1"/>
                </a:solidFill>
                <a:latin typeface="Century Gothic" panose="020B0502020202020204" pitchFamily="34" charset="0"/>
                <a:cs typeface="Gotham Book" pitchFamily="50" charset="0"/>
              </a:defRPr>
            </a:lvl3pPr>
            <a:lvl4pPr>
              <a:buClr>
                <a:srgbClr val="48AFE9"/>
              </a:buClr>
              <a:defRPr>
                <a:solidFill>
                  <a:schemeClr val="bg1"/>
                </a:solidFill>
                <a:latin typeface="Century Gothic" panose="020B0502020202020204" pitchFamily="34" charset="0"/>
                <a:cs typeface="Gotham Book" pitchFamily="50" charset="0"/>
              </a:defRPr>
            </a:lvl4pPr>
            <a:lvl5pPr>
              <a:buClr>
                <a:srgbClr val="48AFE9"/>
              </a:buClr>
              <a:defRPr>
                <a:solidFill>
                  <a:schemeClr val="bg1"/>
                </a:solidFill>
                <a:latin typeface="Century Gothic" panose="020B0502020202020204" pitchFamily="34" charset="0"/>
                <a:cs typeface="Gotham Book" pitchFamily="50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842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2ADB2-9F53-43EB-940B-76681C26A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marL="857250" indent="-857250">
              <a:buFontTx/>
              <a:buBlip>
                <a:blip r:embed="rId2"/>
              </a:buBlip>
              <a:defRPr sz="6000" b="1"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9C3F51-CB2D-4A38-88CE-C15018D88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0828" y="4589463"/>
            <a:ext cx="961662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022" y="5995136"/>
            <a:ext cx="2210916" cy="57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89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classique cl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9804A-2E13-4289-A9BB-A4858BDDED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/>
              <a:t>Modifier le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3A57EB-BAA6-4CA5-B369-F4C118AFD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buFontTx/>
              <a:buBlip>
                <a:blip r:embed="rId2"/>
              </a:buBlip>
              <a:defRPr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>
              <a:buClr>
                <a:srgbClr val="48AFE9"/>
              </a:buClr>
              <a:buFontTx/>
              <a:buBlip>
                <a:blip r:embed="rId2"/>
              </a:buBlip>
              <a:defRPr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buClr>
                <a:srgbClr val="48AFE9"/>
              </a:buClr>
              <a:buFontTx/>
              <a:buBlip>
                <a:blip r:embed="rId2"/>
              </a:buBlip>
              <a:defRPr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buClr>
                <a:srgbClr val="48AFE9"/>
              </a:buClr>
              <a:buFontTx/>
              <a:buBlip>
                <a:blip r:embed="rId2"/>
              </a:buBlip>
              <a:defRPr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022" y="5995136"/>
            <a:ext cx="2210916" cy="57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69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classique fonc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9804A-2E13-4289-A9BB-A4858BDDED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8AFE9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Modifier le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3A57EB-BAA6-4CA5-B369-F4C118AFD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234F9B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1pPr>
            <a:lvl2pPr marL="685800" indent="-228600">
              <a:buFontTx/>
              <a:buBlip>
                <a:blip r:embed="rId2"/>
              </a:buBlip>
              <a:defRPr>
                <a:solidFill>
                  <a:srgbClr val="234F9B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Clr>
                <a:srgbClr val="48AFE9"/>
              </a:buClr>
              <a:buFontTx/>
              <a:buBlip>
                <a:blip r:embed="rId2"/>
              </a:buBlip>
              <a:defRPr>
                <a:solidFill>
                  <a:srgbClr val="234F9B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3pPr>
            <a:lvl4pPr marL="1600200" indent="-228600">
              <a:buClr>
                <a:srgbClr val="48AFE9"/>
              </a:buClr>
              <a:buFontTx/>
              <a:buBlip>
                <a:blip r:embed="rId2"/>
              </a:buBlip>
              <a:defRPr>
                <a:solidFill>
                  <a:srgbClr val="234F9B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4pPr>
            <a:lvl5pPr marL="2057400" indent="-228600">
              <a:buClr>
                <a:srgbClr val="48AFE9"/>
              </a:buClr>
              <a:buFontTx/>
              <a:buBlip>
                <a:blip r:embed="rId2"/>
              </a:buBlip>
              <a:defRPr>
                <a:solidFill>
                  <a:srgbClr val="234F9B"/>
                </a:solidFill>
                <a:latin typeface="Century Gothic" panose="020B0502020202020204" pitchFamily="34" charset="0"/>
                <a:cs typeface="Century Gothic" panose="020B0502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022" y="5995136"/>
            <a:ext cx="2210916" cy="57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54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57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9" r:id="rId3"/>
    <p:sldLayoutId id="2147483670" r:id="rId4"/>
    <p:sldLayoutId id="2147483649" r:id="rId5"/>
    <p:sldLayoutId id="2147483663" r:id="rId6"/>
    <p:sldLayoutId id="2147483665" r:id="rId7"/>
    <p:sldLayoutId id="2147483650" r:id="rId8"/>
    <p:sldLayoutId id="2147483666" r:id="rId9"/>
    <p:sldLayoutId id="214748367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34F9B"/>
          </a:solidFill>
          <a:latin typeface="Gotham Black" pitchFamily="50" charset="0"/>
          <a:ea typeface="+mj-ea"/>
          <a:cs typeface="Gotham Black" pitchFamily="5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8AFE9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8AFE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16651" y="4490342"/>
            <a:ext cx="7997594" cy="996065"/>
          </a:xfrm>
        </p:spPr>
        <p:txBody>
          <a:bodyPr/>
          <a:lstStyle/>
          <a:p>
            <a:r>
              <a:rPr lang="fr-FR" dirty="0" smtClean="0"/>
              <a:t>RESTITUTION DE LA MOBILISATION NATIONALE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3632988" y="5940218"/>
            <a:ext cx="7464425" cy="628650"/>
          </a:xfrm>
        </p:spPr>
        <p:txBody>
          <a:bodyPr/>
          <a:lstStyle/>
          <a:p>
            <a:r>
              <a:rPr lang="fr-FR" sz="2000" dirty="0" smtClean="0"/>
              <a:t>10 juillet 2019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776416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07190" y="790937"/>
            <a:ext cx="10156684" cy="5555272"/>
          </a:xfrm>
        </p:spPr>
        <p:txBody>
          <a:bodyPr/>
          <a:lstStyle/>
          <a:p>
            <a:r>
              <a:rPr lang="fr-FR" sz="4800" u="sng" dirty="0"/>
              <a:t>5 chantiers </a:t>
            </a:r>
            <a:r>
              <a:rPr lang="fr-FR" sz="4800" b="0" dirty="0"/>
              <a:t>nationaux qui ont associé </a:t>
            </a:r>
            <a:r>
              <a:rPr lang="fr-FR" sz="4800" b="0" dirty="0" smtClean="0"/>
              <a:t>pleinement</a:t>
            </a:r>
            <a:br>
              <a:rPr lang="fr-FR" sz="4800" b="0" dirty="0" smtClean="0"/>
            </a:br>
            <a:r>
              <a:rPr lang="fr-FR" sz="4800" dirty="0" smtClean="0"/>
              <a:t>les </a:t>
            </a:r>
            <a:r>
              <a:rPr lang="fr-FR" sz="4800" dirty="0"/>
              <a:t>personnes en situation de handicap, leurs représentants et tous les acteurs essentiels à l’évolution des sujets abordés</a:t>
            </a:r>
          </a:p>
        </p:txBody>
      </p:sp>
    </p:spTree>
    <p:extLst>
      <p:ext uri="{BB962C8B-B14F-4D97-AF65-F5344CB8AC3E}">
        <p14:creationId xmlns:p14="http://schemas.microsoft.com/office/powerpoint/2010/main" val="119699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0150" y="2142089"/>
            <a:ext cx="9599073" cy="3118334"/>
          </a:xfrm>
        </p:spPr>
        <p:txBody>
          <a:bodyPr/>
          <a:lstStyle/>
          <a:p>
            <a:pPr algn="ctr"/>
            <a:r>
              <a:rPr lang="fr-FR" sz="9600" spc="-300" dirty="0"/>
              <a:t>+ de </a:t>
            </a:r>
            <a:r>
              <a:rPr lang="fr-FR" sz="9600" spc="-300" dirty="0" smtClean="0"/>
              <a:t>800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personnes </a:t>
            </a:r>
            <a:r>
              <a:rPr lang="fr-FR" dirty="0"/>
              <a:t>mobilisées</a:t>
            </a:r>
          </a:p>
        </p:txBody>
      </p:sp>
    </p:spTree>
    <p:extLst>
      <p:ext uri="{BB962C8B-B14F-4D97-AF65-F5344CB8AC3E}">
        <p14:creationId xmlns:p14="http://schemas.microsoft.com/office/powerpoint/2010/main" val="20306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2130875" y="2656776"/>
            <a:ext cx="9909466" cy="1082584"/>
          </a:xfrm>
        </p:spPr>
        <p:txBody>
          <a:bodyPr/>
          <a:lstStyle/>
          <a:p>
            <a:r>
              <a:rPr lang="fr-FR" sz="2400" b="0" dirty="0"/>
              <a:t>Chantier 1.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29052" y="3193576"/>
            <a:ext cx="9921922" cy="1606893"/>
          </a:xfrm>
        </p:spPr>
        <p:txBody>
          <a:bodyPr/>
          <a:lstStyle/>
          <a:p>
            <a:r>
              <a:rPr lang="fr-FR" b="1" dirty="0"/>
              <a:t>Améliorer et simplifier la compensation du handicap pour les enfants – Clarifier l’articulation entre l’Allocation Education Enfant Handicapé (AEEH) et la Prestation de Compensation du Handicap (PCH)</a:t>
            </a:r>
          </a:p>
        </p:txBody>
      </p:sp>
    </p:spTree>
    <p:extLst>
      <p:ext uri="{BB962C8B-B14F-4D97-AF65-F5344CB8AC3E}">
        <p14:creationId xmlns:p14="http://schemas.microsoft.com/office/powerpoint/2010/main" val="38925388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22613" y="2759951"/>
            <a:ext cx="8123822" cy="3118334"/>
          </a:xfrm>
        </p:spPr>
        <p:txBody>
          <a:bodyPr/>
          <a:lstStyle/>
          <a:p>
            <a:r>
              <a:rPr lang="fr-FR" sz="3600" dirty="0"/>
              <a:t>Daniel </a:t>
            </a:r>
            <a:r>
              <a:rPr lang="fr-FR" sz="3600" dirty="0" smtClean="0"/>
              <a:t>LENOIR,</a:t>
            </a:r>
            <a:br>
              <a:rPr lang="fr-FR" sz="3600" dirty="0" smtClean="0"/>
            </a:br>
            <a:r>
              <a:rPr lang="fr-FR" sz="3600" b="0" dirty="0" smtClean="0"/>
              <a:t>Inspecteur </a:t>
            </a:r>
            <a:r>
              <a:rPr lang="fr-FR" sz="3600" b="0" dirty="0"/>
              <a:t>général des affaires sociales avec la participation </a:t>
            </a:r>
            <a:r>
              <a:rPr lang="fr-FR" sz="3600" b="0" dirty="0" smtClean="0"/>
              <a:t>d’</a:t>
            </a:r>
            <a:r>
              <a:rPr lang="fr-FR" sz="3600" dirty="0" smtClean="0"/>
              <a:t>Hervé </a:t>
            </a:r>
            <a:r>
              <a:rPr lang="fr-FR" sz="3600" dirty="0"/>
              <a:t>DROAL</a:t>
            </a:r>
            <a:r>
              <a:rPr lang="fr-FR" sz="3600" b="0" dirty="0"/>
              <a:t>, administrateur </a:t>
            </a:r>
            <a:r>
              <a:rPr lang="fr-FR" sz="3600" b="0" dirty="0" smtClean="0"/>
              <a:t>civil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Rapporteur </a:t>
            </a:r>
          </a:p>
        </p:txBody>
      </p:sp>
    </p:spTree>
    <p:extLst>
      <p:ext uri="{BB962C8B-B14F-4D97-AF65-F5344CB8AC3E}">
        <p14:creationId xmlns:p14="http://schemas.microsoft.com/office/powerpoint/2010/main" val="37498943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1 – Rappel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323833"/>
            <a:ext cx="10515600" cy="5036024"/>
          </a:xfrm>
        </p:spPr>
        <p:txBody>
          <a:bodyPr/>
          <a:lstStyle/>
          <a:p>
            <a:r>
              <a:rPr lang="fr-FR" sz="2000" b="1" dirty="0">
                <a:solidFill>
                  <a:srgbClr val="234F9B"/>
                </a:solidFill>
              </a:rPr>
              <a:t>L’Allocation d’éducation de l’enfant handicapé (AEEH) </a:t>
            </a:r>
            <a:r>
              <a:rPr lang="fr-FR" sz="2000" dirty="0">
                <a:solidFill>
                  <a:srgbClr val="234F9B"/>
                </a:solidFill>
              </a:rPr>
              <a:t>est une prestation familiale versée par les organismes d’allocations familiales ; elle est composée d’une allocation « de base », à laquelle peut s’ajouter un complément qui diffère selon le niveau de dépenses liées au handicap, la réduction ou cessation d’activité professionnelle des parents ou l’embauche d’un tiers. </a:t>
            </a:r>
            <a:endParaRPr lang="fr-FR" sz="2000" dirty="0" smtClean="0">
              <a:solidFill>
                <a:srgbClr val="234F9B"/>
              </a:solidFill>
            </a:endParaRPr>
          </a:p>
          <a:p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r>
              <a:rPr lang="fr-FR" sz="2000" b="1" dirty="0">
                <a:solidFill>
                  <a:srgbClr val="234F9B"/>
                </a:solidFill>
              </a:rPr>
              <a:t>La Prestation de compensation du handicap (PCH)</a:t>
            </a:r>
            <a:r>
              <a:rPr lang="fr-FR" sz="2000" dirty="0">
                <a:solidFill>
                  <a:srgbClr val="234F9B"/>
                </a:solidFill>
              </a:rPr>
              <a:t> est versée par les conseils départementaux pour compenser les charges liées aux conséquences du handicap. Initialement réservée aux adultes handicapées, la PCH a été étendue aux enfants en 2008, avec toutefois des critères plus restrictifs que pour les adultes : il faut être bénéficiaire de l’AEEH « de base », remplir à la fois les conditions pour le complément d’AEEH ainsi que les critères de handicap de la PCH. 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4695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1 – Constats et chiffres clés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323833"/>
            <a:ext cx="10515600" cy="5036024"/>
          </a:xfrm>
        </p:spPr>
        <p:txBody>
          <a:bodyPr/>
          <a:lstStyle/>
          <a:p>
            <a:r>
              <a:rPr lang="fr-FR" sz="2000" b="1" dirty="0">
                <a:solidFill>
                  <a:srgbClr val="234F9B"/>
                </a:solidFill>
              </a:rPr>
              <a:t>Le droit d’option entre ces deux prestations est complexe, mal compris et source </a:t>
            </a:r>
            <a:r>
              <a:rPr lang="fr-FR" sz="2000" b="1" dirty="0" smtClean="0">
                <a:solidFill>
                  <a:srgbClr val="234F9B"/>
                </a:solidFill>
              </a:rPr>
              <a:t>d’</a:t>
            </a:r>
            <a:r>
              <a:rPr lang="fr-FR" sz="2000" b="1" dirty="0" err="1" smtClean="0">
                <a:solidFill>
                  <a:srgbClr val="234F9B"/>
                </a:solidFill>
              </a:rPr>
              <a:t>inéquité</a:t>
            </a:r>
            <a:r>
              <a:rPr lang="fr-FR" sz="2000" b="1" dirty="0" smtClean="0">
                <a:solidFill>
                  <a:srgbClr val="234F9B"/>
                </a:solidFill>
              </a:rPr>
              <a:t> </a:t>
            </a:r>
            <a:r>
              <a:rPr lang="fr-FR" sz="2000" b="1" dirty="0">
                <a:solidFill>
                  <a:srgbClr val="234F9B"/>
                </a:solidFill>
              </a:rPr>
              <a:t>de </a:t>
            </a:r>
            <a:r>
              <a:rPr lang="fr-FR" sz="2000" b="1" dirty="0" smtClean="0">
                <a:solidFill>
                  <a:srgbClr val="234F9B"/>
                </a:solidFill>
              </a:rPr>
              <a:t>traitement</a:t>
            </a:r>
            <a:endParaRPr lang="fr-FR" sz="2000" b="1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r>
              <a:rPr lang="fr-FR" sz="2000" dirty="0" smtClean="0">
                <a:solidFill>
                  <a:srgbClr val="234F9B"/>
                </a:solidFill>
              </a:rPr>
              <a:t>Sur </a:t>
            </a:r>
            <a:r>
              <a:rPr lang="fr-FR" sz="2000" dirty="0">
                <a:solidFill>
                  <a:srgbClr val="234F9B"/>
                </a:solidFill>
              </a:rPr>
              <a:t>265 000 familles qui perçoivent l’AEEH pour leur enfant, </a:t>
            </a:r>
            <a:r>
              <a:rPr lang="fr-FR" sz="2000" dirty="0" smtClean="0">
                <a:solidFill>
                  <a:srgbClr val="234F9B"/>
                </a:solidFill>
              </a:rPr>
              <a:t/>
            </a:r>
            <a:br>
              <a:rPr lang="fr-FR" sz="2000" dirty="0" smtClean="0">
                <a:solidFill>
                  <a:srgbClr val="234F9B"/>
                </a:solidFill>
              </a:rPr>
            </a:br>
            <a:r>
              <a:rPr lang="fr-FR" sz="3200" b="1" dirty="0" smtClean="0">
                <a:solidFill>
                  <a:srgbClr val="234F9B"/>
                </a:solidFill>
              </a:rPr>
              <a:t>100</a:t>
            </a:r>
            <a:r>
              <a:rPr lang="fr-FR" sz="3200" b="1" dirty="0">
                <a:solidFill>
                  <a:srgbClr val="234F9B"/>
                </a:solidFill>
              </a:rPr>
              <a:t> 000 bénéficient </a:t>
            </a:r>
            <a:r>
              <a:rPr lang="fr-FR" sz="2000" dirty="0">
                <a:solidFill>
                  <a:srgbClr val="234F9B"/>
                </a:solidFill>
              </a:rPr>
              <a:t>d’un complément, pour un montant </a:t>
            </a:r>
            <a:r>
              <a:rPr lang="fr-FR" sz="2000" dirty="0" smtClean="0">
                <a:solidFill>
                  <a:srgbClr val="234F9B"/>
                </a:solidFill>
              </a:rPr>
              <a:t/>
            </a:r>
            <a:br>
              <a:rPr lang="fr-FR" sz="2000" dirty="0" smtClean="0">
                <a:solidFill>
                  <a:srgbClr val="234F9B"/>
                </a:solidFill>
              </a:rPr>
            </a:br>
            <a:r>
              <a:rPr lang="fr-FR" sz="2000" dirty="0" smtClean="0">
                <a:solidFill>
                  <a:srgbClr val="234F9B"/>
                </a:solidFill>
              </a:rPr>
              <a:t>de </a:t>
            </a:r>
            <a:r>
              <a:rPr lang="fr-FR" sz="3200" b="1" dirty="0">
                <a:solidFill>
                  <a:srgbClr val="234F9B"/>
                </a:solidFill>
              </a:rPr>
              <a:t>466 M€ </a:t>
            </a:r>
            <a:r>
              <a:rPr lang="fr-FR" sz="2000" dirty="0">
                <a:solidFill>
                  <a:srgbClr val="234F9B"/>
                </a:solidFill>
              </a:rPr>
              <a:t>(sur un total de 975 M€)</a:t>
            </a:r>
          </a:p>
          <a:p>
            <a:endParaRPr lang="fr-FR" sz="2000" dirty="0">
              <a:solidFill>
                <a:srgbClr val="234F9B"/>
              </a:solidFill>
            </a:endParaRPr>
          </a:p>
          <a:p>
            <a:r>
              <a:rPr lang="fr-FR" sz="2000" dirty="0">
                <a:solidFill>
                  <a:srgbClr val="234F9B"/>
                </a:solidFill>
              </a:rPr>
              <a:t>Près de </a:t>
            </a:r>
            <a:r>
              <a:rPr lang="fr-FR" sz="3200" b="1" dirty="0">
                <a:solidFill>
                  <a:srgbClr val="234F9B"/>
                </a:solidFill>
              </a:rPr>
              <a:t>21 000 enfants </a:t>
            </a:r>
            <a:r>
              <a:rPr lang="fr-FR" sz="2000" dirty="0">
                <a:solidFill>
                  <a:srgbClr val="234F9B"/>
                </a:solidFill>
              </a:rPr>
              <a:t>(moins de 20 ans) bénéficient de la prestation de compensation du handicap pour une dépense de </a:t>
            </a:r>
            <a:r>
              <a:rPr lang="fr-FR" sz="3200" b="1" dirty="0">
                <a:solidFill>
                  <a:srgbClr val="234F9B"/>
                </a:solidFill>
              </a:rPr>
              <a:t>213 M</a:t>
            </a:r>
            <a:r>
              <a:rPr lang="fr-FR" sz="3200" b="1" dirty="0" smtClean="0">
                <a:solidFill>
                  <a:srgbClr val="234F9B"/>
                </a:solidFill>
              </a:rPr>
              <a:t>€</a:t>
            </a:r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502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1 </a:t>
            </a:r>
            <a:r>
              <a:rPr lang="fr-FR" sz="3200" dirty="0">
                <a:solidFill>
                  <a:srgbClr val="48AFE9"/>
                </a:solidFill>
              </a:rPr>
              <a:t>– Une consultation </a:t>
            </a:r>
            <a:r>
              <a:rPr lang="fr-FR" sz="3200" dirty="0" smtClean="0">
                <a:solidFill>
                  <a:srgbClr val="48AFE9"/>
                </a:solidFill>
              </a:rPr>
              <a:t>reposant</a:t>
            </a:r>
            <a:br>
              <a:rPr lang="fr-FR" sz="3200" dirty="0" smtClean="0">
                <a:solidFill>
                  <a:srgbClr val="48AFE9"/>
                </a:solidFill>
              </a:rPr>
            </a:br>
            <a:r>
              <a:rPr lang="fr-FR" sz="3200" dirty="0" smtClean="0">
                <a:solidFill>
                  <a:srgbClr val="48AFE9"/>
                </a:solidFill>
              </a:rPr>
              <a:t>                      sur </a:t>
            </a:r>
            <a:r>
              <a:rPr lang="fr-FR" sz="3200" dirty="0">
                <a:solidFill>
                  <a:srgbClr val="48AFE9"/>
                </a:solidFill>
              </a:rPr>
              <a:t>deux </a:t>
            </a:r>
            <a:r>
              <a:rPr lang="fr-FR" sz="3200" dirty="0" smtClean="0">
                <a:solidFill>
                  <a:srgbClr val="48AFE9"/>
                </a:solidFill>
              </a:rPr>
              <a:t>piliers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2251881"/>
            <a:ext cx="10515600" cy="4299048"/>
          </a:xfrm>
        </p:spPr>
        <p:txBody>
          <a:bodyPr/>
          <a:lstStyle/>
          <a:p>
            <a:r>
              <a:rPr lang="fr-FR" sz="2000" b="1" dirty="0">
                <a:solidFill>
                  <a:srgbClr val="234F9B"/>
                </a:solidFill>
              </a:rPr>
              <a:t>Un groupe de concertation composé à parité de représentants du CNCPH et des parties prenantes publiques (administrations centrales, départements et caisses nationales). </a:t>
            </a:r>
            <a:endParaRPr lang="fr-FR" sz="2000" b="1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234F9B"/>
                </a:solidFill>
              </a:rPr>
              <a:t> </a:t>
            </a:r>
            <a:r>
              <a:rPr lang="fr-FR" sz="2000" b="1" dirty="0" smtClean="0">
                <a:solidFill>
                  <a:srgbClr val="234F9B"/>
                </a:solidFill>
              </a:rPr>
              <a:t>  30 </a:t>
            </a:r>
            <a:r>
              <a:rPr lang="fr-FR" sz="2000" b="1" dirty="0">
                <a:solidFill>
                  <a:srgbClr val="234F9B"/>
                </a:solidFill>
              </a:rPr>
              <a:t>participants</a:t>
            </a:r>
          </a:p>
          <a:p>
            <a:endParaRPr lang="fr-FR" sz="2000" b="1" dirty="0">
              <a:solidFill>
                <a:srgbClr val="234F9B"/>
              </a:solidFill>
            </a:endParaRPr>
          </a:p>
          <a:p>
            <a:r>
              <a:rPr lang="fr-FR" sz="2000" b="1" dirty="0">
                <a:solidFill>
                  <a:srgbClr val="234F9B"/>
                </a:solidFill>
              </a:rPr>
              <a:t>Une méthode de travail (conduite avec le </a:t>
            </a:r>
            <a:r>
              <a:rPr lang="fr-FR" sz="2000" b="1" dirty="0" err="1">
                <a:solidFill>
                  <a:srgbClr val="234F9B"/>
                </a:solidFill>
              </a:rPr>
              <a:t>CafLab</a:t>
            </a:r>
            <a:r>
              <a:rPr lang="fr-FR" sz="2000" b="1" dirty="0">
                <a:solidFill>
                  <a:srgbClr val="234F9B"/>
                </a:solidFill>
              </a:rPr>
              <a:t>) associant les parents usagers et les experts des organismes. </a:t>
            </a:r>
            <a:endParaRPr lang="fr-FR" sz="2000" b="1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234F9B"/>
                </a:solidFill>
              </a:rPr>
              <a:t> </a:t>
            </a:r>
            <a:r>
              <a:rPr lang="fr-FR" sz="2000" b="1" dirty="0" smtClean="0">
                <a:solidFill>
                  <a:srgbClr val="234F9B"/>
                </a:solidFill>
              </a:rPr>
              <a:t>  60 </a:t>
            </a:r>
            <a:r>
              <a:rPr lang="fr-FR" sz="2000" b="1" dirty="0">
                <a:solidFill>
                  <a:srgbClr val="234F9B"/>
                </a:solidFill>
              </a:rPr>
              <a:t>participants au </a:t>
            </a:r>
            <a:r>
              <a:rPr lang="fr-FR" sz="2000" b="1" dirty="0" err="1">
                <a:solidFill>
                  <a:srgbClr val="234F9B"/>
                </a:solidFill>
              </a:rPr>
              <a:t>Lab</a:t>
            </a:r>
            <a:r>
              <a:rPr lang="fr-FR" sz="2000" b="1" dirty="0">
                <a:solidFill>
                  <a:srgbClr val="234F9B"/>
                </a:solidFill>
              </a:rPr>
              <a:t> « créativité » </a:t>
            </a:r>
            <a:r>
              <a:rPr lang="fr-FR" sz="2000" b="1" dirty="0" smtClean="0">
                <a:solidFill>
                  <a:srgbClr val="234F9B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234F9B"/>
                </a:solidFill>
              </a:rPr>
              <a:t> </a:t>
            </a:r>
            <a:r>
              <a:rPr lang="fr-FR" sz="2000" b="1" dirty="0" smtClean="0">
                <a:solidFill>
                  <a:srgbClr val="234F9B"/>
                </a:solidFill>
              </a:rPr>
              <a:t>  55 </a:t>
            </a:r>
            <a:r>
              <a:rPr lang="fr-FR" sz="2000" b="1" dirty="0">
                <a:solidFill>
                  <a:srgbClr val="234F9B"/>
                </a:solidFill>
              </a:rPr>
              <a:t>participants au </a:t>
            </a:r>
            <a:r>
              <a:rPr lang="fr-FR" sz="2000" b="1" dirty="0" err="1">
                <a:solidFill>
                  <a:srgbClr val="234F9B"/>
                </a:solidFill>
              </a:rPr>
              <a:t>Lab</a:t>
            </a:r>
            <a:r>
              <a:rPr lang="fr-FR" sz="2000" b="1" dirty="0">
                <a:solidFill>
                  <a:srgbClr val="234F9B"/>
                </a:solidFill>
              </a:rPr>
              <a:t> « usagers »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65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1 </a:t>
            </a:r>
            <a:r>
              <a:rPr lang="fr-FR" sz="3200" dirty="0">
                <a:solidFill>
                  <a:srgbClr val="48AFE9"/>
                </a:solidFill>
              </a:rPr>
              <a:t>– Deux grandes propositions :</a:t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569493"/>
            <a:ext cx="10515600" cy="498143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rgbClr val="234F9B"/>
                </a:solidFill>
              </a:rPr>
              <a:t>Une</a:t>
            </a:r>
            <a:r>
              <a:rPr lang="fr-FR" sz="2000" dirty="0">
                <a:solidFill>
                  <a:srgbClr val="234F9B"/>
                </a:solidFill>
              </a:rPr>
              <a:t> </a:t>
            </a:r>
            <a:r>
              <a:rPr lang="fr-FR" sz="2000" b="1" dirty="0">
                <a:solidFill>
                  <a:srgbClr val="234F9B"/>
                </a:solidFill>
              </a:rPr>
              <a:t>réforme structurelle </a:t>
            </a:r>
            <a:r>
              <a:rPr lang="fr-FR" sz="2000" dirty="0">
                <a:solidFill>
                  <a:srgbClr val="234F9B"/>
                </a:solidFill>
              </a:rPr>
              <a:t>pour substituer aux compléments de l’AEEH :</a:t>
            </a:r>
          </a:p>
          <a:p>
            <a:pPr lvl="1"/>
            <a:r>
              <a:rPr lang="fr-FR" sz="1600" dirty="0">
                <a:solidFill>
                  <a:srgbClr val="234F9B"/>
                </a:solidFill>
              </a:rPr>
              <a:t>Une nouvelle allocation de présence parentale</a:t>
            </a:r>
          </a:p>
          <a:p>
            <a:pPr lvl="1"/>
            <a:r>
              <a:rPr lang="fr-FR" sz="1600" dirty="0">
                <a:solidFill>
                  <a:srgbClr val="234F9B"/>
                </a:solidFill>
              </a:rPr>
              <a:t>Une ouverture des éléments de la PCH aux enfants</a:t>
            </a:r>
          </a:p>
          <a:p>
            <a:pPr lvl="1"/>
            <a:r>
              <a:rPr lang="fr-FR" sz="1600" dirty="0">
                <a:solidFill>
                  <a:srgbClr val="234F9B"/>
                </a:solidFill>
              </a:rPr>
              <a:t>Une prise en charge de tous les frais relevant du soin par l’assurance </a:t>
            </a:r>
            <a:r>
              <a:rPr lang="fr-FR" sz="1600" dirty="0" smtClean="0">
                <a:solidFill>
                  <a:srgbClr val="234F9B"/>
                </a:solidFill>
              </a:rPr>
              <a:t>maladie</a:t>
            </a:r>
          </a:p>
          <a:p>
            <a:pPr marL="457200" lvl="1" indent="0">
              <a:buNone/>
            </a:pPr>
            <a:endParaRPr lang="fr-FR" sz="1600" dirty="0">
              <a:solidFill>
                <a:srgbClr val="234F9B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rgbClr val="234F9B"/>
                </a:solidFill>
              </a:rPr>
              <a:t>Douze mesures rapides </a:t>
            </a:r>
            <a:r>
              <a:rPr lang="fr-FR" sz="2000" dirty="0">
                <a:solidFill>
                  <a:srgbClr val="234F9B"/>
                </a:solidFill>
              </a:rPr>
              <a:t>pour améliorer la compensation du handicap pour les enfants, comme :</a:t>
            </a:r>
          </a:p>
          <a:p>
            <a:pPr lvl="1"/>
            <a:r>
              <a:rPr lang="fr-FR" sz="1600" dirty="0">
                <a:solidFill>
                  <a:srgbClr val="234F9B"/>
                </a:solidFill>
              </a:rPr>
              <a:t>Inscrire les enfants en affection longue durée pour faciliter l’accès aux soins et proposer l’allocation journalière de présence parentale aux parents</a:t>
            </a:r>
          </a:p>
          <a:p>
            <a:pPr lvl="1"/>
            <a:r>
              <a:rPr lang="fr-FR" sz="1600" dirty="0">
                <a:solidFill>
                  <a:srgbClr val="234F9B"/>
                </a:solidFill>
              </a:rPr>
              <a:t> Identifier un référent handicap dans les maisons France Service</a:t>
            </a:r>
          </a:p>
          <a:p>
            <a:pPr lvl="1"/>
            <a:r>
              <a:rPr lang="fr-FR" sz="1600" dirty="0">
                <a:solidFill>
                  <a:srgbClr val="234F9B"/>
                </a:solidFill>
              </a:rPr>
              <a:t>Aligner la fiscalité entre l’AEEH, ses compléments et la PCH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195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1 </a:t>
            </a:r>
            <a:r>
              <a:rPr lang="fr-FR" sz="3200" dirty="0">
                <a:solidFill>
                  <a:srgbClr val="48AFE9"/>
                </a:solidFill>
              </a:rPr>
              <a:t>– Deux </a:t>
            </a:r>
            <a:r>
              <a:rPr lang="fr-FR" sz="3200" dirty="0" smtClean="0">
                <a:solidFill>
                  <a:srgbClr val="48AFE9"/>
                </a:solidFill>
              </a:rPr>
              <a:t>grands chantiers à ouvrir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1" y="1569493"/>
            <a:ext cx="10726051" cy="498143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rgbClr val="234F9B"/>
                </a:solidFill>
              </a:rPr>
              <a:t>Mettre en œuvre les conditions préalables à cette réforme en repensant l’évaluation des besoins de l’enfant </a:t>
            </a:r>
            <a:r>
              <a:rPr lang="fr-FR" sz="2000" b="1" dirty="0" smtClean="0">
                <a:solidFill>
                  <a:srgbClr val="234F9B"/>
                </a:solidFill>
              </a:rPr>
              <a:t>et </a:t>
            </a:r>
            <a:r>
              <a:rPr lang="fr-FR" sz="2000" b="1" dirty="0">
                <a:solidFill>
                  <a:srgbClr val="234F9B"/>
                </a:solidFill>
              </a:rPr>
              <a:t>la manière d’y répondre</a:t>
            </a:r>
            <a:r>
              <a:rPr lang="fr-FR" sz="2000" dirty="0">
                <a:solidFill>
                  <a:srgbClr val="234F9B"/>
                </a:solidFill>
              </a:rPr>
              <a:t>, </a:t>
            </a:r>
            <a:r>
              <a:rPr lang="fr-FR" sz="2000" dirty="0" smtClean="0">
                <a:solidFill>
                  <a:srgbClr val="234F9B"/>
                </a:solidFill>
              </a:rPr>
              <a:t>notamment </a:t>
            </a:r>
            <a:r>
              <a:rPr lang="fr-FR" sz="2000" dirty="0">
                <a:solidFill>
                  <a:srgbClr val="234F9B"/>
                </a:solidFill>
              </a:rPr>
              <a:t>par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>
                <a:solidFill>
                  <a:srgbClr val="234F9B"/>
                </a:solidFill>
              </a:rPr>
              <a:t>La refonte du guide barème et de la grille d’éligibilité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>
                <a:solidFill>
                  <a:srgbClr val="234F9B"/>
                </a:solidFill>
              </a:rPr>
              <a:t>La généralisation de protocoles de soins adaptés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>
                <a:solidFill>
                  <a:srgbClr val="234F9B"/>
                </a:solidFill>
              </a:rPr>
              <a:t>La modernisation de la gestion des aides humaines</a:t>
            </a:r>
          </a:p>
          <a:p>
            <a:pPr marL="800100" lvl="1" indent="-342900">
              <a:buFont typeface="+mj-lt"/>
              <a:buAutoNum type="arabicPeriod"/>
            </a:pPr>
            <a:endParaRPr lang="fr-FR" sz="1600" dirty="0">
              <a:solidFill>
                <a:srgbClr val="234F9B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solidFill>
                  <a:srgbClr val="234F9B"/>
                </a:solidFill>
              </a:rPr>
              <a:t>Revoir la prise en charge de certains éléments, notamment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>
                <a:solidFill>
                  <a:srgbClr val="234F9B"/>
                </a:solidFill>
              </a:rPr>
              <a:t>L’organisation de parcours de soins adaptés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>
                <a:solidFill>
                  <a:srgbClr val="234F9B"/>
                </a:solidFill>
              </a:rPr>
              <a:t>Un meilleur accès aux aides techniques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600" dirty="0">
                <a:solidFill>
                  <a:srgbClr val="234F9B"/>
                </a:solidFill>
              </a:rPr>
              <a:t>La question des transports pour une pleine participation des enfants à la </a:t>
            </a:r>
            <a:r>
              <a:rPr lang="fr-FR" sz="1600" dirty="0" smtClean="0">
                <a:solidFill>
                  <a:srgbClr val="234F9B"/>
                </a:solidFill>
              </a:rPr>
              <a:t>société</a:t>
            </a:r>
            <a:br>
              <a:rPr lang="fr-FR" sz="1600" dirty="0" smtClean="0">
                <a:solidFill>
                  <a:srgbClr val="234F9B"/>
                </a:solidFill>
              </a:rPr>
            </a:br>
            <a:endParaRPr lang="fr-FR" sz="1600" dirty="0" smtClean="0">
              <a:solidFill>
                <a:srgbClr val="234F9B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fr-FR" sz="1600" dirty="0" smtClean="0">
              <a:solidFill>
                <a:srgbClr val="234F9B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073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2130875" y="2656776"/>
            <a:ext cx="10173768" cy="1082584"/>
          </a:xfrm>
        </p:spPr>
        <p:txBody>
          <a:bodyPr/>
          <a:lstStyle/>
          <a:p>
            <a:r>
              <a:rPr lang="fr-FR" sz="2400" b="0" dirty="0"/>
              <a:t>Chantier </a:t>
            </a:r>
            <a:r>
              <a:rPr lang="fr-FR" sz="2400" b="0" dirty="0" smtClean="0"/>
              <a:t>2.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29051" y="3193576"/>
            <a:ext cx="10185531" cy="1606893"/>
          </a:xfrm>
        </p:spPr>
        <p:txBody>
          <a:bodyPr/>
          <a:lstStyle/>
          <a:p>
            <a:r>
              <a:rPr lang="fr-FR" b="1" dirty="0"/>
              <a:t>Rénover la prestation de compensation du handicap afin d’améliorer l’accès à cette prestation, renforcer sa juste attribution et mieux prendre en compte les besoins des personnes</a:t>
            </a:r>
          </a:p>
        </p:txBody>
      </p:sp>
    </p:spTree>
    <p:extLst>
      <p:ext uri="{BB962C8B-B14F-4D97-AF65-F5344CB8AC3E}">
        <p14:creationId xmlns:p14="http://schemas.microsoft.com/office/powerpoint/2010/main" val="3740382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AF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346254" y="777925"/>
            <a:ext cx="10845746" cy="5254388"/>
          </a:xfrm>
        </p:spPr>
        <p:txBody>
          <a:bodyPr/>
          <a:lstStyle/>
          <a:p>
            <a:r>
              <a:rPr lang="fr-FR" sz="2800" b="0" dirty="0"/>
              <a:t>Ouverture </a:t>
            </a:r>
            <a:r>
              <a:rPr lang="fr-FR" sz="2800" b="0" dirty="0" smtClean="0"/>
              <a:t>par : 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Sophie </a:t>
            </a:r>
            <a:r>
              <a:rPr lang="fr-FR" dirty="0"/>
              <a:t>CLUZEL,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b="0" dirty="0"/>
              <a:t>S</a:t>
            </a:r>
            <a:r>
              <a:rPr lang="fr-FR" sz="3600" b="0" dirty="0" smtClean="0"/>
              <a:t>ecrétaire d’État </a:t>
            </a:r>
            <a:r>
              <a:rPr lang="fr-FR" sz="3600" b="0" dirty="0"/>
              <a:t>auprès du Premier Ministre chargée des personnes handicapées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Dominique </a:t>
            </a:r>
            <a:r>
              <a:rPr lang="fr-FR" dirty="0" smtClean="0"/>
              <a:t>GILLOT,</a:t>
            </a:r>
            <a:br>
              <a:rPr lang="fr-FR" dirty="0" smtClean="0"/>
            </a:br>
            <a:r>
              <a:rPr lang="fr-FR" sz="3600" b="0" dirty="0" smtClean="0"/>
              <a:t>Présidente </a:t>
            </a:r>
            <a:r>
              <a:rPr lang="fr-FR" sz="3600" b="0" dirty="0"/>
              <a:t>du CNCPH</a:t>
            </a:r>
            <a:r>
              <a:rPr lang="fr-FR" dirty="0"/>
              <a:t/>
            </a:r>
            <a:br>
              <a:rPr lang="fr-FR" dirty="0"/>
            </a:br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055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22613" y="2759950"/>
            <a:ext cx="7541672" cy="3668145"/>
          </a:xfrm>
        </p:spPr>
        <p:txBody>
          <a:bodyPr/>
          <a:lstStyle/>
          <a:p>
            <a:r>
              <a:rPr lang="fr-FR" sz="3600" dirty="0"/>
              <a:t>Marie-Pierre MARTIN,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0" dirty="0" smtClean="0"/>
              <a:t>première </a:t>
            </a:r>
            <a:r>
              <a:rPr lang="fr-FR" sz="3600" b="0" dirty="0"/>
              <a:t>vice présidente du Conseil départemental </a:t>
            </a:r>
            <a:r>
              <a:rPr lang="fr-FR" sz="3600" b="0" dirty="0" smtClean="0"/>
              <a:t>de Maine-et-Loire</a:t>
            </a:r>
            <a:br>
              <a:rPr lang="fr-FR" sz="3600" b="0" dirty="0" smtClean="0"/>
            </a:br>
            <a:r>
              <a:rPr lang="fr-FR" sz="3600" b="0" dirty="0" smtClean="0"/>
              <a:t>et </a:t>
            </a:r>
            <a:br>
              <a:rPr lang="fr-FR" sz="3600" b="0" dirty="0" smtClean="0"/>
            </a:br>
            <a:r>
              <a:rPr lang="fr-FR" sz="3600" dirty="0" smtClean="0"/>
              <a:t>Cécile </a:t>
            </a:r>
            <a:r>
              <a:rPr lang="fr-FR" sz="3600" dirty="0"/>
              <a:t>TAGLIANA</a:t>
            </a:r>
            <a:r>
              <a:rPr lang="fr-FR" sz="3600" b="0" dirty="0"/>
              <a:t>, </a:t>
            </a:r>
            <a:r>
              <a:rPr lang="fr-FR" sz="3600" b="0" dirty="0" smtClean="0"/>
              <a:t>DGCS</a:t>
            </a:r>
            <a:r>
              <a:rPr lang="fr-FR" sz="3600" b="0" dirty="0"/>
              <a:t/>
            </a:r>
            <a:br>
              <a:rPr lang="fr-FR" sz="3600" b="0" dirty="0"/>
            </a:br>
            <a:endParaRPr lang="fr-FR" sz="3600" b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Co-rapporteurs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46131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2 – Constats et chiffres clés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323833"/>
            <a:ext cx="10515600" cy="5036024"/>
          </a:xfrm>
        </p:spPr>
        <p:txBody>
          <a:bodyPr/>
          <a:lstStyle/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r>
              <a:rPr lang="fr-FR" sz="2000" dirty="0">
                <a:solidFill>
                  <a:srgbClr val="234F9B"/>
                </a:solidFill>
              </a:rPr>
              <a:t>La PCH bénéficie, aujourd’hui,  à plus  de </a:t>
            </a:r>
            <a:r>
              <a:rPr lang="fr-FR" sz="3200" b="1" dirty="0">
                <a:solidFill>
                  <a:srgbClr val="234F9B"/>
                </a:solidFill>
              </a:rPr>
              <a:t>280 000 personnes </a:t>
            </a:r>
            <a:r>
              <a:rPr lang="fr-FR" sz="2000" dirty="0">
                <a:solidFill>
                  <a:srgbClr val="234F9B"/>
                </a:solidFill>
              </a:rPr>
              <a:t>et a représenté, en 2017, une dépense de </a:t>
            </a:r>
            <a:r>
              <a:rPr lang="fr-FR" sz="3200" b="1" dirty="0">
                <a:solidFill>
                  <a:srgbClr val="234F9B"/>
                </a:solidFill>
              </a:rPr>
              <a:t>1,9 milliard </a:t>
            </a:r>
            <a:r>
              <a:rPr lang="fr-FR" sz="3200" b="1" dirty="0" smtClean="0">
                <a:solidFill>
                  <a:srgbClr val="234F9B"/>
                </a:solidFill>
              </a:rPr>
              <a:t>d’euros</a:t>
            </a:r>
            <a:endParaRPr lang="fr-FR" sz="2000" dirty="0" smtClean="0">
              <a:solidFill>
                <a:srgbClr val="234F9B"/>
              </a:solidFill>
            </a:endParaRPr>
          </a:p>
          <a:p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000" dirty="0">
                <a:solidFill>
                  <a:srgbClr val="234F9B"/>
                </a:solidFill>
              </a:rPr>
              <a:t>L’aide humaine représente 91,5 % des dépenses. Une majorité des bénéficiaires de la PCH payés au titre d’une aide humaine recourt à des aidants familiaux </a:t>
            </a:r>
            <a:br>
              <a:rPr lang="fr-FR" sz="2000" dirty="0">
                <a:solidFill>
                  <a:srgbClr val="234F9B"/>
                </a:solidFill>
              </a:rPr>
            </a:br>
            <a:r>
              <a:rPr lang="fr-FR" sz="2000" dirty="0" smtClean="0">
                <a:solidFill>
                  <a:srgbClr val="234F9B"/>
                </a:solidFill>
              </a:rPr>
              <a:t>(</a:t>
            </a:r>
            <a:r>
              <a:rPr lang="fr-FR" sz="2000" dirty="0">
                <a:solidFill>
                  <a:srgbClr val="234F9B"/>
                </a:solidFill>
              </a:rPr>
              <a:t>52 %), les autres personnes ont notamment recours aux professionnels de l’aide à </a:t>
            </a:r>
            <a:r>
              <a:rPr lang="fr-FR" sz="2000" dirty="0" smtClean="0">
                <a:solidFill>
                  <a:srgbClr val="234F9B"/>
                </a:solidFill>
              </a:rPr>
              <a:t>domicile</a:t>
            </a: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883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2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323833"/>
            <a:ext cx="10515600" cy="5036024"/>
          </a:xfrm>
        </p:spPr>
        <p:txBody>
          <a:bodyPr/>
          <a:lstStyle/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000" dirty="0">
                <a:solidFill>
                  <a:srgbClr val="234F9B"/>
                </a:solidFill>
              </a:rPr>
              <a:t>Groupe de travail national composé des personnes en situation de handicap, de leurs représentants, des membres du CNCPH, des administrations centrales et acteurs territoriaux</a:t>
            </a:r>
          </a:p>
          <a:p>
            <a:endParaRPr lang="fr-FR" sz="2000" dirty="0">
              <a:solidFill>
                <a:srgbClr val="234F9B"/>
              </a:solidFill>
            </a:endParaRPr>
          </a:p>
          <a:p>
            <a:endParaRPr lang="fr-FR" sz="2000" dirty="0">
              <a:solidFill>
                <a:srgbClr val="234F9B"/>
              </a:solidFill>
            </a:endParaRPr>
          </a:p>
          <a:p>
            <a:r>
              <a:rPr lang="fr-FR" sz="3200" b="1" dirty="0">
                <a:solidFill>
                  <a:srgbClr val="234F9B"/>
                </a:solidFill>
              </a:rPr>
              <a:t>6 réunions </a:t>
            </a:r>
            <a:r>
              <a:rPr lang="fr-FR" sz="2000" dirty="0">
                <a:solidFill>
                  <a:srgbClr val="234F9B"/>
                </a:solidFill>
              </a:rPr>
              <a:t>comptabilisant </a:t>
            </a:r>
            <a:r>
              <a:rPr lang="fr-FR" sz="3200" b="1" dirty="0">
                <a:solidFill>
                  <a:srgbClr val="234F9B"/>
                </a:solidFill>
              </a:rPr>
              <a:t>41 participants </a:t>
            </a:r>
            <a:r>
              <a:rPr lang="fr-FR" sz="2000" dirty="0">
                <a:solidFill>
                  <a:srgbClr val="234F9B"/>
                </a:solidFill>
              </a:rPr>
              <a:t>et </a:t>
            </a:r>
            <a:r>
              <a:rPr lang="fr-FR" sz="2000" dirty="0" smtClean="0">
                <a:solidFill>
                  <a:srgbClr val="234F9B"/>
                </a:solidFill>
              </a:rPr>
              <a:t/>
            </a:r>
            <a:br>
              <a:rPr lang="fr-FR" sz="2000" dirty="0" smtClean="0">
                <a:solidFill>
                  <a:srgbClr val="234F9B"/>
                </a:solidFill>
              </a:rPr>
            </a:br>
            <a:r>
              <a:rPr lang="fr-FR" sz="3200" b="1" dirty="0" smtClean="0">
                <a:solidFill>
                  <a:srgbClr val="234F9B"/>
                </a:solidFill>
              </a:rPr>
              <a:t>12 </a:t>
            </a:r>
            <a:r>
              <a:rPr lang="fr-FR" sz="3200" b="1" dirty="0">
                <a:solidFill>
                  <a:srgbClr val="234F9B"/>
                </a:solidFill>
              </a:rPr>
              <a:t>contributions écrites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1840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2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Les principales propositions </a:t>
            </a:r>
            <a:r>
              <a:rPr lang="fr-FR" sz="3200" dirty="0">
                <a:solidFill>
                  <a:srgbClr val="48AFE9"/>
                </a:solidFill>
              </a:rPr>
              <a:t>:</a:t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41909" y="1576162"/>
            <a:ext cx="10515600" cy="5036024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rgbClr val="234F9B"/>
                </a:solidFill>
              </a:rPr>
              <a:t>Intégration dans la PCH du temps de préparation aux repas et la vaisselle et assurer une aide ménagère aux personnes qui vivent </a:t>
            </a:r>
            <a:r>
              <a:rPr lang="fr-FR" sz="1800" dirty="0" smtClean="0">
                <a:solidFill>
                  <a:srgbClr val="234F9B"/>
                </a:solidFill>
              </a:rPr>
              <a:t>seules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Simplification de la demande d’aide ménagère </a:t>
            </a:r>
            <a:r>
              <a:rPr lang="fr-FR" sz="1800" dirty="0" smtClean="0">
                <a:solidFill>
                  <a:srgbClr val="234F9B"/>
                </a:solidFill>
              </a:rPr>
              <a:t>départementale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Une aide à la parentalité pour les parents en situation de handicap et le développement de services adaptés sur le </a:t>
            </a:r>
            <a:r>
              <a:rPr lang="fr-FR" sz="1800" dirty="0" smtClean="0">
                <a:solidFill>
                  <a:srgbClr val="234F9B"/>
                </a:solidFill>
              </a:rPr>
              <a:t>territoire</a:t>
            </a:r>
          </a:p>
          <a:p>
            <a:endParaRPr lang="fr-FR" sz="1800" dirty="0">
              <a:solidFill>
                <a:srgbClr val="234F9B"/>
              </a:solidFill>
            </a:endParaRPr>
          </a:p>
          <a:p>
            <a:endParaRPr lang="fr-FR" sz="1800" dirty="0" smtClean="0">
              <a:solidFill>
                <a:srgbClr val="234F9B"/>
              </a:solidFill>
            </a:endParaRPr>
          </a:p>
          <a:p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 smtClean="0">
                <a:solidFill>
                  <a:srgbClr val="234F9B"/>
                </a:solidFill>
              </a:rPr>
              <a:t>La </a:t>
            </a:r>
            <a:r>
              <a:rPr lang="fr-FR" sz="1800" dirty="0">
                <a:solidFill>
                  <a:srgbClr val="234F9B"/>
                </a:solidFill>
              </a:rPr>
              <a:t>mise en place d’un groupe de travail pour une PCH adaptée aux personnes avec un handicap psychique, cognitif, mental ou </a:t>
            </a:r>
            <a:r>
              <a:rPr lang="fr-FR" sz="1800" dirty="0" smtClean="0">
                <a:solidFill>
                  <a:srgbClr val="234F9B"/>
                </a:solidFill>
              </a:rPr>
              <a:t>neuro-développemental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Une défiscalisation du dédommagement de l’aidant et l’automaticité de l’attribution de l’assurance vieillesse des parents au </a:t>
            </a:r>
            <a:r>
              <a:rPr lang="fr-FR" sz="1800" dirty="0" smtClean="0">
                <a:solidFill>
                  <a:srgbClr val="234F9B"/>
                </a:solidFill>
              </a:rPr>
              <a:t>foyer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La mise en place d’un groupe de travail interrogeant le parcours utilisateur afin d’accéder aux aides techniques et améliorer leur </a:t>
            </a:r>
            <a:r>
              <a:rPr lang="fr-FR" sz="1800" dirty="0" err="1">
                <a:solidFill>
                  <a:srgbClr val="234F9B"/>
                </a:solidFill>
              </a:rPr>
              <a:t>solvabilisation</a:t>
            </a:r>
            <a:endParaRPr lang="fr-FR" sz="1800" dirty="0">
              <a:solidFill>
                <a:srgbClr val="234F9B"/>
              </a:solidFill>
            </a:endParaRPr>
          </a:p>
          <a:p>
            <a:pPr marL="0" indent="0">
              <a:buFontTx/>
              <a:buNone/>
            </a:pPr>
            <a:endParaRPr lang="fr-FR" sz="18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7951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2 </a:t>
            </a:r>
            <a:r>
              <a:rPr lang="fr-FR" sz="3200" dirty="0">
                <a:solidFill>
                  <a:srgbClr val="48AFE9"/>
                </a:solidFill>
              </a:rPr>
              <a:t>– Des travaux à poursuivre :</a:t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228297"/>
            <a:ext cx="10515600" cy="50360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srgbClr val="234F9B"/>
                </a:solidFill>
              </a:rPr>
              <a:t>Simplifier l’instruction des demandes de PCH, notamment en </a:t>
            </a:r>
            <a:r>
              <a:rPr lang="fr-FR" sz="2400" b="1" dirty="0" smtClean="0">
                <a:solidFill>
                  <a:srgbClr val="234F9B"/>
                </a:solidFill>
              </a:rPr>
              <a:t>:</a:t>
            </a:r>
          </a:p>
          <a:p>
            <a:pPr marL="0" indent="0">
              <a:buNone/>
            </a:pPr>
            <a:endParaRPr lang="fr-FR" sz="2400" b="1" dirty="0">
              <a:solidFill>
                <a:srgbClr val="234F9B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234F9B"/>
                </a:solidFill>
              </a:rPr>
              <a:t>Simplifiant l’évaluation réalisée par la MDPH (instaurer une relation de confiance avec l’usager, les professionnels qui l’entourent et faciliter l’auto évaluation lorsque l’état de santé de la personne le permet</a:t>
            </a:r>
            <a:r>
              <a:rPr lang="fr-FR" sz="1800" dirty="0" smtClean="0">
                <a:solidFill>
                  <a:srgbClr val="234F9B"/>
                </a:solidFill>
              </a:rPr>
              <a:t>)</a:t>
            </a:r>
          </a:p>
          <a:p>
            <a:pPr marL="457200" lvl="1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234F9B"/>
                </a:solidFill>
              </a:rPr>
              <a:t>Etablissant des référentiels de surcoûts indicatifs (puis des tarifs) pour les constructions neuves ou extensions indispensables et pour les véhicules aménagés </a:t>
            </a:r>
            <a:r>
              <a:rPr lang="fr-FR" sz="1800" dirty="0" smtClean="0">
                <a:solidFill>
                  <a:srgbClr val="234F9B"/>
                </a:solidFill>
              </a:rPr>
              <a:t>d'occasion</a:t>
            </a:r>
          </a:p>
          <a:p>
            <a:pPr marL="457200" lvl="1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234F9B"/>
                </a:solidFill>
              </a:rPr>
              <a:t>Alignant les durées d'attribution des droits des différents éléments de la </a:t>
            </a:r>
            <a:r>
              <a:rPr lang="fr-FR" sz="1800" dirty="0" smtClean="0">
                <a:solidFill>
                  <a:srgbClr val="234F9B"/>
                </a:solidFill>
              </a:rPr>
              <a:t>PCH</a:t>
            </a:r>
          </a:p>
          <a:p>
            <a:pPr marL="457200" lvl="1" indent="0">
              <a:buNone/>
            </a:pPr>
            <a:r>
              <a:rPr lang="fr-FR" sz="1800" dirty="0" smtClean="0">
                <a:solidFill>
                  <a:srgbClr val="234F9B"/>
                </a:solidFill>
              </a:rPr>
              <a:t> </a:t>
            </a:r>
            <a:endParaRPr lang="fr-FR" sz="1800" dirty="0">
              <a:solidFill>
                <a:srgbClr val="234F9B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234F9B"/>
                </a:solidFill>
              </a:rPr>
              <a:t>Pour les handicaps non susceptibles d'évolution favorable (et sans aggravation), </a:t>
            </a:r>
            <a:r>
              <a:rPr lang="fr-FR" sz="1800" dirty="0" smtClean="0">
                <a:solidFill>
                  <a:srgbClr val="234F9B"/>
                </a:solidFill>
              </a:rPr>
              <a:t>en allégeant </a:t>
            </a:r>
            <a:r>
              <a:rPr lang="fr-FR" sz="1800" dirty="0">
                <a:solidFill>
                  <a:srgbClr val="234F9B"/>
                </a:solidFill>
              </a:rPr>
              <a:t>les formalités à l'appui du dossier de demande de renouvellement des droits à PCH</a:t>
            </a:r>
          </a:p>
          <a:p>
            <a:pPr marL="0" indent="0">
              <a:buFontTx/>
              <a:buNone/>
            </a:pPr>
            <a:endParaRPr lang="fr-FR" sz="18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6912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2130874" y="2656776"/>
            <a:ext cx="10061125" cy="1082584"/>
          </a:xfrm>
        </p:spPr>
        <p:txBody>
          <a:bodyPr/>
          <a:lstStyle/>
          <a:p>
            <a:r>
              <a:rPr lang="fr-FR" sz="2400" b="0" dirty="0"/>
              <a:t>Chantier </a:t>
            </a:r>
            <a:r>
              <a:rPr lang="fr-FR" sz="2400" b="0" dirty="0" smtClean="0"/>
              <a:t>3.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29052" y="3193576"/>
            <a:ext cx="10062948" cy="1606893"/>
          </a:xfrm>
        </p:spPr>
        <p:txBody>
          <a:bodyPr/>
          <a:lstStyle/>
          <a:p>
            <a:r>
              <a:rPr lang="fr-FR" b="1" dirty="0"/>
              <a:t>Faire évoluer les Maisons départementales du handicap – Quelles évolutions du pilotage et du fonctionnement des MDPH pour qu’elles participent pleinement à la création d’une société inclusive ?</a:t>
            </a:r>
          </a:p>
        </p:txBody>
      </p:sp>
    </p:spTree>
    <p:extLst>
      <p:ext uri="{BB962C8B-B14F-4D97-AF65-F5344CB8AC3E}">
        <p14:creationId xmlns:p14="http://schemas.microsoft.com/office/powerpoint/2010/main" val="23941492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22613" y="2759950"/>
            <a:ext cx="7845526" cy="3668145"/>
          </a:xfrm>
        </p:spPr>
        <p:txBody>
          <a:bodyPr/>
          <a:lstStyle/>
          <a:p>
            <a:r>
              <a:rPr lang="fr-FR" sz="3600" dirty="0"/>
              <a:t>Corinne SEGRETAIN, </a:t>
            </a:r>
            <a:r>
              <a:rPr lang="fr-FR" sz="3600" b="0" dirty="0"/>
              <a:t>conseillère départementale </a:t>
            </a:r>
            <a:r>
              <a:rPr lang="fr-FR" sz="3600" b="0" dirty="0" smtClean="0"/>
              <a:t>de </a:t>
            </a:r>
            <a:r>
              <a:rPr lang="fr-FR" sz="3600" b="0" dirty="0"/>
              <a:t>la Mayenne </a:t>
            </a:r>
            <a:r>
              <a:rPr lang="fr-FR" sz="3600" b="0" dirty="0" smtClean="0"/>
              <a:t>et</a:t>
            </a:r>
            <a:br>
              <a:rPr lang="fr-FR" sz="3600" b="0" dirty="0" smtClean="0"/>
            </a:br>
            <a:r>
              <a:rPr lang="fr-FR" sz="3600" dirty="0" smtClean="0"/>
              <a:t>Stéphane CORBIN</a:t>
            </a:r>
            <a:r>
              <a:rPr lang="fr-FR" sz="3600" b="0" dirty="0" smtClean="0"/>
              <a:t>, CNSA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b="0" dirty="0"/>
              <a:t/>
            </a:r>
            <a:br>
              <a:rPr lang="fr-FR" sz="3600" b="0" dirty="0"/>
            </a:br>
            <a:endParaRPr lang="fr-FR" sz="3600" b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Co-rapporteurs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66496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3</a:t>
            </a:r>
            <a:r>
              <a:rPr lang="fr-FR" sz="3200" dirty="0" smtClean="0">
                <a:solidFill>
                  <a:srgbClr val="48AFE9"/>
                </a:solidFill>
              </a:rPr>
              <a:t> – Constats et chiffres clés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65496" y="1364777"/>
            <a:ext cx="11431136" cy="5036024"/>
          </a:xfrm>
        </p:spPr>
        <p:txBody>
          <a:bodyPr numCol="1"/>
          <a:lstStyle/>
          <a:p>
            <a:pPr>
              <a:lnSpc>
                <a:spcPct val="100000"/>
              </a:lnSpc>
            </a:pPr>
            <a:r>
              <a:rPr lang="fr-FR" sz="1400" dirty="0" smtClean="0">
                <a:solidFill>
                  <a:srgbClr val="234F9B"/>
                </a:solidFill>
              </a:rPr>
              <a:t>En </a:t>
            </a:r>
            <a:r>
              <a:rPr lang="fr-FR" sz="1400" dirty="0">
                <a:solidFill>
                  <a:srgbClr val="234F9B"/>
                </a:solidFill>
              </a:rPr>
              <a:t>2017, près de </a:t>
            </a:r>
            <a:r>
              <a:rPr lang="fr-FR" sz="2000" b="1" dirty="0">
                <a:solidFill>
                  <a:srgbClr val="234F9B"/>
                </a:solidFill>
              </a:rPr>
              <a:t>4,5 millions demandes </a:t>
            </a:r>
            <a:r>
              <a:rPr lang="fr-FR" sz="1400" dirty="0">
                <a:solidFill>
                  <a:srgbClr val="234F9B"/>
                </a:solidFill>
              </a:rPr>
              <a:t>ont été adressées aux </a:t>
            </a:r>
            <a:r>
              <a:rPr lang="fr-FR" sz="1400" dirty="0" smtClean="0">
                <a:solidFill>
                  <a:srgbClr val="234F9B"/>
                </a:solidFill>
              </a:rPr>
              <a:t>MDPH.</a:t>
            </a:r>
            <a:br>
              <a:rPr lang="fr-FR" sz="1400" dirty="0" smtClean="0">
                <a:solidFill>
                  <a:srgbClr val="234F9B"/>
                </a:solidFill>
              </a:rPr>
            </a:br>
            <a:r>
              <a:rPr lang="fr-FR" sz="1400" dirty="0" smtClean="0">
                <a:solidFill>
                  <a:srgbClr val="234F9B"/>
                </a:solidFill>
              </a:rPr>
              <a:t>Ces </a:t>
            </a:r>
            <a:r>
              <a:rPr lang="fr-FR" sz="1400" dirty="0">
                <a:solidFill>
                  <a:srgbClr val="234F9B"/>
                </a:solidFill>
              </a:rPr>
              <a:t>demandes ont été déposées par plus de </a:t>
            </a:r>
            <a:r>
              <a:rPr lang="fr-FR" sz="2000" b="1" dirty="0">
                <a:solidFill>
                  <a:srgbClr val="234F9B"/>
                </a:solidFill>
              </a:rPr>
              <a:t>1 700 000 personnes</a:t>
            </a:r>
            <a:r>
              <a:rPr lang="fr-FR" sz="1400" dirty="0">
                <a:solidFill>
                  <a:srgbClr val="234F9B"/>
                </a:solidFill>
              </a:rPr>
              <a:t>. </a:t>
            </a:r>
            <a:r>
              <a:rPr lang="fr-FR" sz="1400" dirty="0" smtClean="0">
                <a:solidFill>
                  <a:srgbClr val="234F9B"/>
                </a:solidFill>
              </a:rPr>
              <a:t/>
            </a:r>
            <a:br>
              <a:rPr lang="fr-FR" sz="1400" dirty="0" smtClean="0">
                <a:solidFill>
                  <a:srgbClr val="234F9B"/>
                </a:solidFill>
              </a:rPr>
            </a:br>
            <a:r>
              <a:rPr lang="fr-FR" sz="1400" dirty="0" smtClean="0">
                <a:solidFill>
                  <a:srgbClr val="234F9B"/>
                </a:solidFill>
              </a:rPr>
              <a:t>Sur </a:t>
            </a:r>
            <a:r>
              <a:rPr lang="fr-FR" sz="1400" dirty="0">
                <a:solidFill>
                  <a:srgbClr val="234F9B"/>
                </a:solidFill>
              </a:rPr>
              <a:t>la même année, les MDPH ont rendu plus de </a:t>
            </a:r>
            <a:r>
              <a:rPr lang="fr-FR" sz="1400" dirty="0" smtClean="0">
                <a:solidFill>
                  <a:srgbClr val="234F9B"/>
                </a:solidFill>
              </a:rPr>
              <a:t/>
            </a:r>
            <a:br>
              <a:rPr lang="fr-FR" sz="1400" dirty="0" smtClean="0">
                <a:solidFill>
                  <a:srgbClr val="234F9B"/>
                </a:solidFill>
              </a:rPr>
            </a:br>
            <a:r>
              <a:rPr lang="fr-FR" sz="2000" b="1" dirty="0" smtClean="0">
                <a:solidFill>
                  <a:srgbClr val="234F9B"/>
                </a:solidFill>
              </a:rPr>
              <a:t>4,6 </a:t>
            </a:r>
            <a:r>
              <a:rPr lang="fr-FR" sz="2000" b="1" dirty="0">
                <a:solidFill>
                  <a:srgbClr val="234F9B"/>
                </a:solidFill>
              </a:rPr>
              <a:t>millions décisions</a:t>
            </a:r>
            <a:r>
              <a:rPr lang="fr-FR" sz="1400" dirty="0">
                <a:solidFill>
                  <a:srgbClr val="234F9B"/>
                </a:solidFill>
              </a:rPr>
              <a:t> aussi bien d’accords, refus, et </a:t>
            </a:r>
            <a:r>
              <a:rPr lang="fr-FR" sz="1400" dirty="0" smtClean="0">
                <a:solidFill>
                  <a:srgbClr val="234F9B"/>
                </a:solidFill>
              </a:rPr>
              <a:t>sursis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400" dirty="0">
                <a:solidFill>
                  <a:srgbClr val="234F9B"/>
                </a:solidFill>
              </a:rPr>
              <a:t>Les délais moyens d’attribution de la PCH sont de plus de 5 mois. Les écarts de délais de traitement entre les MDPH peuvent </a:t>
            </a:r>
            <a:r>
              <a:rPr lang="fr-FR" sz="1800" b="1" dirty="0">
                <a:solidFill>
                  <a:srgbClr val="234F9B"/>
                </a:solidFill>
              </a:rPr>
              <a:t>aller de 1 à </a:t>
            </a:r>
            <a:r>
              <a:rPr lang="fr-FR" sz="1800" b="1" dirty="0" smtClean="0">
                <a:solidFill>
                  <a:srgbClr val="234F9B"/>
                </a:solidFill>
              </a:rPr>
              <a:t>4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400" dirty="0">
                <a:solidFill>
                  <a:srgbClr val="234F9B"/>
                </a:solidFill>
              </a:rPr>
              <a:t>Les taux d’accord de certaines prestations sont particulièrement faibles. Le taux d’accord </a:t>
            </a:r>
            <a:r>
              <a:rPr lang="fr-FR" sz="1400" dirty="0" smtClean="0">
                <a:solidFill>
                  <a:srgbClr val="234F9B"/>
                </a:solidFill>
              </a:rPr>
              <a:t>de </a:t>
            </a:r>
            <a:r>
              <a:rPr lang="fr-FR" sz="1400" dirty="0">
                <a:solidFill>
                  <a:srgbClr val="234F9B"/>
                </a:solidFill>
              </a:rPr>
              <a:t>la PCH adultes était de 47,6% en 2017 pour le public adulte et de 36,1% pour le public des moins de 20 </a:t>
            </a:r>
            <a:r>
              <a:rPr lang="fr-FR" sz="1400" dirty="0" smtClean="0">
                <a:solidFill>
                  <a:srgbClr val="234F9B"/>
                </a:solidFill>
              </a:rPr>
              <a:t>ans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234F9B"/>
                </a:solidFill>
              </a:rPr>
              <a:t>Il existe aujourd’hui une inéquité et inégalité territoriale dans </a:t>
            </a:r>
            <a:r>
              <a:rPr lang="fr-FR" sz="2000" b="1" dirty="0" smtClean="0">
                <a:solidFill>
                  <a:srgbClr val="234F9B"/>
                </a:solidFill>
              </a:rPr>
              <a:t>l’octroi </a:t>
            </a:r>
            <a:br>
              <a:rPr lang="fr-FR" sz="2000" b="1" dirty="0" smtClean="0">
                <a:solidFill>
                  <a:srgbClr val="234F9B"/>
                </a:solidFill>
              </a:rPr>
            </a:br>
            <a:r>
              <a:rPr lang="fr-FR" sz="2000" b="1" dirty="0" smtClean="0">
                <a:solidFill>
                  <a:srgbClr val="234F9B"/>
                </a:solidFill>
              </a:rPr>
              <a:t>des </a:t>
            </a:r>
            <a:r>
              <a:rPr lang="fr-FR" sz="2000" b="1" dirty="0">
                <a:solidFill>
                  <a:srgbClr val="234F9B"/>
                </a:solidFill>
              </a:rPr>
              <a:t>droits</a:t>
            </a:r>
          </a:p>
          <a:p>
            <a:pPr marL="0" indent="0">
              <a:buNone/>
            </a:pPr>
            <a:endParaRPr lang="fr-FR" sz="14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398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3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323833"/>
            <a:ext cx="10515600" cy="5036024"/>
          </a:xfrm>
        </p:spPr>
        <p:txBody>
          <a:bodyPr/>
          <a:lstStyle/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000" dirty="0" smtClean="0">
                <a:solidFill>
                  <a:srgbClr val="234F9B"/>
                </a:solidFill>
              </a:rPr>
              <a:t>Groupe </a:t>
            </a:r>
            <a:r>
              <a:rPr lang="fr-FR" sz="2000" dirty="0">
                <a:solidFill>
                  <a:srgbClr val="234F9B"/>
                </a:solidFill>
              </a:rPr>
              <a:t>de travail national composé des personnes en situation de handicap, de leurs représentants, des membres du CNCPH, des administrations centrales et acteurs territoriaux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endParaRPr lang="fr-FR" sz="2000" dirty="0">
              <a:solidFill>
                <a:srgbClr val="234F9B"/>
              </a:solidFill>
            </a:endParaRPr>
          </a:p>
          <a:p>
            <a:r>
              <a:rPr lang="fr-FR" sz="3200" b="1" dirty="0" smtClean="0">
                <a:solidFill>
                  <a:srgbClr val="234F9B"/>
                </a:solidFill>
              </a:rPr>
              <a:t> 35 </a:t>
            </a:r>
            <a:r>
              <a:rPr lang="fr-FR" sz="3200" b="1" dirty="0">
                <a:solidFill>
                  <a:srgbClr val="234F9B"/>
                </a:solidFill>
              </a:rPr>
              <a:t>participants, 5 auditions, 3 contributions écrites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3359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3</a:t>
            </a:r>
            <a:r>
              <a:rPr lang="fr-FR" sz="3200" dirty="0" smtClean="0">
                <a:solidFill>
                  <a:srgbClr val="48AFE9"/>
                </a:solidFill>
              </a:rPr>
              <a:t>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Les principales propositions </a:t>
            </a:r>
            <a:r>
              <a:rPr lang="fr-FR" sz="3200" dirty="0">
                <a:solidFill>
                  <a:srgbClr val="48AFE9"/>
                </a:solidFill>
              </a:rPr>
              <a:t>:</a:t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228297"/>
            <a:ext cx="10515600" cy="50360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rgbClr val="234F9B"/>
                </a:solidFill>
              </a:rPr>
              <a:t>« Simplifier ce qui est simple » : une procédure accéléré de renouvellement de vos droits et une ouverture « automatique » des droits </a:t>
            </a:r>
            <a:endParaRPr lang="fr-FR" sz="1800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« Dégager du temps pour vous accompagner »: Des professionnels qui trouvent les solutions avec vous, les assemblent et accompagnent leur mise en </a:t>
            </a:r>
            <a:r>
              <a:rPr lang="fr-FR" sz="1800" dirty="0" smtClean="0">
                <a:solidFill>
                  <a:srgbClr val="234F9B"/>
                </a:solidFill>
              </a:rPr>
              <a:t>œuvre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« Un plan pour accompagner les professionnels » : les professionnels sont accompagnés pour pouvoir mieux répondre à vos </a:t>
            </a:r>
            <a:r>
              <a:rPr lang="fr-FR" sz="1800" dirty="0" smtClean="0">
                <a:solidFill>
                  <a:srgbClr val="234F9B"/>
                </a:solidFill>
              </a:rPr>
              <a:t>attentes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« Un pilotage renforcé des </a:t>
            </a:r>
            <a:r>
              <a:rPr lang="fr-FR" sz="1800" dirty="0" smtClean="0">
                <a:solidFill>
                  <a:srgbClr val="234F9B"/>
                </a:solidFill>
              </a:rPr>
              <a:t>MDPH  » : </a:t>
            </a:r>
            <a:r>
              <a:rPr lang="fr-FR" sz="1800" dirty="0">
                <a:solidFill>
                  <a:srgbClr val="234F9B"/>
                </a:solidFill>
              </a:rPr>
              <a:t>vous garantir des délais, des décisions et des services homogènes sur tous les </a:t>
            </a:r>
            <a:r>
              <a:rPr lang="fr-FR" sz="1800" dirty="0" smtClean="0">
                <a:solidFill>
                  <a:srgbClr val="234F9B"/>
                </a:solidFill>
              </a:rPr>
              <a:t>territoires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Mettre en place une mission nationale </a:t>
            </a:r>
            <a:r>
              <a:rPr lang="fr-FR" sz="1800" dirty="0" smtClean="0">
                <a:solidFill>
                  <a:srgbClr val="234F9B"/>
                </a:solidFill>
              </a:rPr>
              <a:t>d’évaluation d’appui </a:t>
            </a:r>
            <a:r>
              <a:rPr lang="fr-FR" sz="1800" dirty="0">
                <a:solidFill>
                  <a:srgbClr val="234F9B"/>
                </a:solidFill>
              </a:rPr>
              <a:t>auprès des MDPH</a:t>
            </a:r>
          </a:p>
          <a:p>
            <a:pPr marL="0" indent="0">
              <a:buFontTx/>
              <a:buNone/>
            </a:pPr>
            <a:endParaRPr lang="fr-FR" sz="18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881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1850" y="1846218"/>
            <a:ext cx="10515600" cy="2852737"/>
          </a:xfrm>
        </p:spPr>
        <p:txBody>
          <a:bodyPr/>
          <a:lstStyle/>
          <a:p>
            <a:r>
              <a:rPr lang="fr-FR" sz="4400" dirty="0"/>
              <a:t>Volet 1 : </a:t>
            </a:r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rgbClr val="48AFE9"/>
                </a:solidFill>
              </a:rPr>
              <a:t>une mobilisation nationale, des actions citoyennes labellisées</a:t>
            </a:r>
          </a:p>
        </p:txBody>
      </p:sp>
    </p:spTree>
    <p:extLst>
      <p:ext uri="{BB962C8B-B14F-4D97-AF65-F5344CB8AC3E}">
        <p14:creationId xmlns:p14="http://schemas.microsoft.com/office/powerpoint/2010/main" val="21478611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023"/>
          </a:xfrm>
        </p:spPr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3</a:t>
            </a:r>
            <a:r>
              <a:rPr lang="fr-FR" sz="3200" dirty="0" smtClean="0">
                <a:solidFill>
                  <a:srgbClr val="48AFE9"/>
                </a:solidFill>
              </a:rPr>
              <a:t>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Des travaux à poursuivre :</a:t>
            </a: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2107095"/>
            <a:ext cx="10515600" cy="4157225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rgbClr val="234F9B"/>
                </a:solidFill>
              </a:rPr>
              <a:t>Pour simplifier les droits et les prestations </a:t>
            </a:r>
            <a:endParaRPr lang="fr-FR" sz="1800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Pour développer les services numériques à destination des usagers et les </a:t>
            </a:r>
            <a:r>
              <a:rPr lang="fr-FR" sz="1800" dirty="0" smtClean="0">
                <a:solidFill>
                  <a:srgbClr val="234F9B"/>
                </a:solidFill>
              </a:rPr>
              <a:t/>
            </a:r>
            <a:br>
              <a:rPr lang="fr-FR" sz="1800" dirty="0" smtClean="0">
                <a:solidFill>
                  <a:srgbClr val="234F9B"/>
                </a:solidFill>
              </a:rPr>
            </a:br>
            <a:r>
              <a:rPr lang="fr-FR" sz="1800" dirty="0" smtClean="0">
                <a:solidFill>
                  <a:srgbClr val="234F9B"/>
                </a:solidFill>
              </a:rPr>
              <a:t>accompagner </a:t>
            </a:r>
            <a:r>
              <a:rPr lang="fr-FR" sz="1800" dirty="0">
                <a:solidFill>
                  <a:srgbClr val="234F9B"/>
                </a:solidFill>
              </a:rPr>
              <a:t>dans l’utilisation de ces </a:t>
            </a:r>
            <a:r>
              <a:rPr lang="fr-FR" sz="1800" dirty="0" smtClean="0">
                <a:solidFill>
                  <a:srgbClr val="234F9B"/>
                </a:solidFill>
              </a:rPr>
              <a:t>services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Pour développer les partenariats entre la MDPH et son territoire </a:t>
            </a:r>
            <a:endParaRPr lang="fr-FR" sz="1800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1800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1800" dirty="0" smtClean="0">
              <a:solidFill>
                <a:srgbClr val="234F9B"/>
              </a:solidFill>
            </a:endParaRPr>
          </a:p>
          <a:p>
            <a:r>
              <a:rPr lang="fr-FR" sz="1800" dirty="0" smtClean="0">
                <a:solidFill>
                  <a:srgbClr val="234F9B"/>
                </a:solidFill>
              </a:rPr>
              <a:t>Pour </a:t>
            </a:r>
            <a:r>
              <a:rPr lang="fr-FR" sz="1800" dirty="0">
                <a:solidFill>
                  <a:srgbClr val="234F9B"/>
                </a:solidFill>
              </a:rPr>
              <a:t>renforcer la formation des professionnels </a:t>
            </a:r>
            <a:endParaRPr lang="fr-FR" sz="1800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Pour rénover les instances de </a:t>
            </a:r>
            <a:r>
              <a:rPr lang="fr-FR" sz="1800" dirty="0" smtClean="0">
                <a:solidFill>
                  <a:srgbClr val="234F9B"/>
                </a:solidFill>
              </a:rPr>
              <a:t>décision</a:t>
            </a:r>
          </a:p>
          <a:p>
            <a:pPr marL="0" indent="0"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r>
              <a:rPr lang="fr-FR" sz="1800" dirty="0">
                <a:solidFill>
                  <a:srgbClr val="234F9B"/>
                </a:solidFill>
              </a:rPr>
              <a:t>Pour garantir les moyens humains et financiers des MDPH</a:t>
            </a:r>
          </a:p>
          <a:p>
            <a:pPr marL="0" indent="0">
              <a:buFontTx/>
              <a:buNone/>
            </a:pPr>
            <a:endParaRPr lang="fr-FR" sz="18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182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2130874" y="2656776"/>
            <a:ext cx="10143951" cy="1082584"/>
          </a:xfrm>
        </p:spPr>
        <p:txBody>
          <a:bodyPr/>
          <a:lstStyle/>
          <a:p>
            <a:r>
              <a:rPr lang="fr-FR" sz="2400" b="0" dirty="0"/>
              <a:t>Chantier 4</a:t>
            </a:r>
            <a:r>
              <a:rPr lang="fr-FR" sz="2400" b="0" dirty="0" smtClean="0"/>
              <a:t>.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29052" y="3193576"/>
            <a:ext cx="10145774" cy="1606893"/>
          </a:xfrm>
        </p:spPr>
        <p:txBody>
          <a:bodyPr/>
          <a:lstStyle/>
          <a:p>
            <a:r>
              <a:rPr lang="fr-FR" sz="2800" b="1" dirty="0"/>
              <a:t>Prévenir les départs non souhaités en Belgique</a:t>
            </a:r>
          </a:p>
        </p:txBody>
      </p:sp>
    </p:spTree>
    <p:extLst>
      <p:ext uri="{BB962C8B-B14F-4D97-AF65-F5344CB8AC3E}">
        <p14:creationId xmlns:p14="http://schemas.microsoft.com/office/powerpoint/2010/main" val="21495917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22612" y="2759950"/>
            <a:ext cx="9558617" cy="3668145"/>
          </a:xfrm>
        </p:spPr>
        <p:txBody>
          <a:bodyPr/>
          <a:lstStyle/>
          <a:p>
            <a:r>
              <a:rPr lang="fr-FR" sz="3600" dirty="0"/>
              <a:t>Edith </a:t>
            </a:r>
            <a:r>
              <a:rPr lang="fr-FR" sz="3600" dirty="0" smtClean="0"/>
              <a:t>CHRISTOPHE,</a:t>
            </a:r>
            <a:br>
              <a:rPr lang="fr-FR" sz="3600" dirty="0" smtClean="0"/>
            </a:br>
            <a:r>
              <a:rPr lang="fr-FR" sz="3600" b="0" dirty="0" smtClean="0"/>
              <a:t>ARS Grand Est </a:t>
            </a:r>
            <a:br>
              <a:rPr lang="fr-FR" sz="3600" b="0" dirty="0" smtClean="0"/>
            </a:br>
            <a:r>
              <a:rPr lang="fr-FR" sz="3600" b="0" dirty="0" smtClean="0"/>
              <a:t>et</a:t>
            </a:r>
            <a:br>
              <a:rPr lang="fr-FR" sz="3600" b="0" dirty="0" smtClean="0"/>
            </a:br>
            <a:r>
              <a:rPr lang="fr-FR" sz="3600" dirty="0" smtClean="0"/>
              <a:t>Martine </a:t>
            </a:r>
            <a:r>
              <a:rPr lang="fr-FR" sz="3600" dirty="0"/>
              <a:t>DUPONT-COPPIN</a:t>
            </a:r>
            <a:r>
              <a:rPr lang="fr-FR" sz="3600" dirty="0" smtClean="0"/>
              <a:t>,</a:t>
            </a:r>
            <a:br>
              <a:rPr lang="fr-FR" sz="3600" dirty="0" smtClean="0"/>
            </a:br>
            <a:r>
              <a:rPr lang="fr-FR" sz="3600" b="0" dirty="0" smtClean="0"/>
              <a:t>ARS </a:t>
            </a:r>
            <a:r>
              <a:rPr lang="fr-FR" sz="3600" b="0" dirty="0"/>
              <a:t>des </a:t>
            </a:r>
            <a:r>
              <a:rPr lang="fr-FR" sz="3600" b="0" dirty="0" smtClean="0"/>
              <a:t>Hauts-de-France 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b="0" dirty="0"/>
              <a:t/>
            </a:r>
            <a:br>
              <a:rPr lang="fr-FR" sz="3600" b="0" dirty="0"/>
            </a:br>
            <a:endParaRPr lang="fr-FR" sz="3600" b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Co-rapporteurs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3999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4 – Constats et chiffres clés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65496" y="1624089"/>
            <a:ext cx="6190397" cy="40670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Fin 2017 : 7 600 français accueillis en Belgique (1500 enfants et 6109 adultes</a:t>
            </a:r>
            <a:r>
              <a:rPr lang="fr-FR" sz="2400" dirty="0" smtClean="0">
                <a:solidFill>
                  <a:srgbClr val="234F9B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2400" dirty="0" smtClean="0">
                <a:solidFill>
                  <a:srgbClr val="234F9B"/>
                </a:solidFill>
              </a:rPr>
              <a:t> </a:t>
            </a:r>
            <a:endParaRPr lang="fr-FR" sz="2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Une augmentation constante du nombre d’adultes handicapés accueillis, dans un nombre plus grand d’établissements wallons dédiés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400" dirty="0">
              <a:solidFill>
                <a:srgbClr val="234F9B"/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004776"/>
              </p:ext>
            </p:extLst>
          </p:nvPr>
        </p:nvGraphicFramePr>
        <p:xfrm>
          <a:off x="7328847" y="1776297"/>
          <a:ext cx="4491839" cy="2902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58591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4 – Constats et chiffres clés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28600"/>
              </p:ext>
            </p:extLst>
          </p:nvPr>
        </p:nvGraphicFramePr>
        <p:xfrm>
          <a:off x="911572" y="1462923"/>
          <a:ext cx="5184428" cy="423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791194"/>
              </p:ext>
            </p:extLst>
          </p:nvPr>
        </p:nvGraphicFramePr>
        <p:xfrm>
          <a:off x="6653202" y="1462971"/>
          <a:ext cx="5041851" cy="4234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75069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4</a:t>
            </a:r>
            <a:r>
              <a:rPr lang="fr-FR" sz="3200" dirty="0" smtClean="0">
                <a:solidFill>
                  <a:srgbClr val="48AFE9"/>
                </a:solidFill>
              </a:rPr>
              <a:t>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1323833"/>
            <a:ext cx="10515600" cy="50360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2000" dirty="0" smtClean="0">
                <a:solidFill>
                  <a:srgbClr val="234F9B"/>
                </a:solidFill>
              </a:rPr>
              <a:t>3 </a:t>
            </a:r>
            <a:r>
              <a:rPr lang="fr-FR" sz="2000" dirty="0">
                <a:solidFill>
                  <a:srgbClr val="234F9B"/>
                </a:solidFill>
              </a:rPr>
              <a:t>réunions </a:t>
            </a:r>
            <a:r>
              <a:rPr lang="fr-FR" sz="2000" dirty="0" smtClean="0">
                <a:solidFill>
                  <a:srgbClr val="234F9B"/>
                </a:solidFill>
              </a:rPr>
              <a:t>inter-administrations</a:t>
            </a:r>
          </a:p>
          <a:p>
            <a:pPr>
              <a:lnSpc>
                <a:spcPct val="100000"/>
              </a:lnSpc>
            </a:pPr>
            <a:r>
              <a:rPr lang="fr-FR" sz="2000" dirty="0" smtClean="0">
                <a:solidFill>
                  <a:srgbClr val="234F9B"/>
                </a:solidFill>
              </a:rPr>
              <a:t>3 </a:t>
            </a:r>
            <a:r>
              <a:rPr lang="fr-FR" sz="2000" dirty="0">
                <a:solidFill>
                  <a:srgbClr val="234F9B"/>
                </a:solidFill>
              </a:rPr>
              <a:t>réunions régionales (Hauts-de-France, </a:t>
            </a:r>
            <a:r>
              <a:rPr lang="fr-FR" sz="2000" dirty="0" smtClean="0">
                <a:solidFill>
                  <a:srgbClr val="234F9B"/>
                </a:solidFill>
              </a:rPr>
              <a:t>Grand Est</a:t>
            </a:r>
            <a:r>
              <a:rPr lang="fr-FR" sz="2000" dirty="0">
                <a:solidFill>
                  <a:srgbClr val="234F9B"/>
                </a:solidFill>
              </a:rPr>
              <a:t>, Ile-de-France) associant les acteurs du territoire (ARS, CD et MDPH</a:t>
            </a:r>
            <a:r>
              <a:rPr lang="fr-FR" sz="2000" dirty="0" smtClean="0">
                <a:solidFill>
                  <a:srgbClr val="234F9B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fr-FR" sz="2000" dirty="0" smtClean="0">
                <a:solidFill>
                  <a:srgbClr val="234F9B"/>
                </a:solidFill>
              </a:rPr>
              <a:t>Une </a:t>
            </a:r>
            <a:r>
              <a:rPr lang="fr-FR" sz="2000" dirty="0">
                <a:solidFill>
                  <a:srgbClr val="234F9B"/>
                </a:solidFill>
              </a:rPr>
              <a:t>réunion associant les administrations, des représentants de CD, de MDPH ainsi que des représentants des </a:t>
            </a:r>
            <a:r>
              <a:rPr lang="fr-FR" sz="2000" dirty="0" smtClean="0">
                <a:solidFill>
                  <a:srgbClr val="234F9B"/>
                </a:solidFill>
              </a:rPr>
              <a:t>usagers</a:t>
            </a:r>
          </a:p>
          <a:p>
            <a:pPr>
              <a:lnSpc>
                <a:spcPct val="100000"/>
              </a:lnSpc>
            </a:pPr>
            <a:r>
              <a:rPr lang="fr-FR" sz="2000" dirty="0" smtClean="0">
                <a:solidFill>
                  <a:srgbClr val="234F9B"/>
                </a:solidFill>
              </a:rPr>
              <a:t>Travail </a:t>
            </a:r>
            <a:r>
              <a:rPr lang="fr-FR" sz="2000" dirty="0">
                <a:solidFill>
                  <a:srgbClr val="234F9B"/>
                </a:solidFill>
              </a:rPr>
              <a:t>préparatoire sur les données chiffrées à disposition et élaboration d’un projet de convention </a:t>
            </a:r>
            <a:endParaRPr lang="fr-FR" sz="2000" dirty="0" smtClean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endParaRPr lang="fr-FR" sz="20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3200" b="1" dirty="0">
                <a:solidFill>
                  <a:srgbClr val="234F9B"/>
                </a:solidFill>
              </a:rPr>
              <a:t>67 </a:t>
            </a:r>
            <a:r>
              <a:rPr lang="fr-FR" sz="3200" b="1" dirty="0" smtClean="0">
                <a:solidFill>
                  <a:srgbClr val="234F9B"/>
                </a:solidFill>
              </a:rPr>
              <a:t>participants</a:t>
            </a:r>
            <a:endParaRPr lang="fr-FR" sz="3200" b="1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493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4 </a:t>
            </a:r>
            <a:r>
              <a:rPr lang="fr-FR" sz="3200" dirty="0">
                <a:solidFill>
                  <a:srgbClr val="48AFE9"/>
                </a:solidFill>
              </a:rPr>
              <a:t>– Principales propositions parmi </a:t>
            </a:r>
            <a:r>
              <a:rPr lang="fr-FR" sz="3200" dirty="0" smtClean="0">
                <a:solidFill>
                  <a:srgbClr val="48AFE9"/>
                </a:solidFill>
              </a:rPr>
              <a:t/>
            </a:r>
            <a:br>
              <a:rPr lang="fr-FR" sz="3200" dirty="0" smtClean="0">
                <a:solidFill>
                  <a:srgbClr val="48AFE9"/>
                </a:solidFill>
              </a:rPr>
            </a:br>
            <a:r>
              <a:rPr lang="fr-FR" sz="3200" dirty="0" smtClean="0">
                <a:solidFill>
                  <a:srgbClr val="48AFE9"/>
                </a:solidFill>
              </a:rPr>
              <a:t>                     les </a:t>
            </a:r>
            <a:r>
              <a:rPr lang="fr-FR" sz="3200" dirty="0">
                <a:solidFill>
                  <a:srgbClr val="48AFE9"/>
                </a:solidFill>
              </a:rPr>
              <a:t>différentes hypothèses proposées :</a:t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719619"/>
            <a:ext cx="10515600" cy="4544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Définir le nombre d’établissements wallons et de places pouvant accueillir des adultes français (sur un modèle identique à celui mis en œuvre en 2015 sur le secteur enfant</a:t>
            </a:r>
            <a:r>
              <a:rPr lang="fr-FR" sz="1800" dirty="0" smtClean="0">
                <a:solidFill>
                  <a:srgbClr val="234F9B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Reverser aux 3 ARS principalement concernées par les départs en Belgique les crédits correspondant aux « départs évités » sur trois ans pour développer des réponses de proximité en France (sur la base d’une planification clairement établie par les ARS</a:t>
            </a:r>
            <a:r>
              <a:rPr lang="fr-FR" sz="1800" dirty="0" smtClean="0">
                <a:solidFill>
                  <a:srgbClr val="234F9B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Poursuivre activement le développement de solutions alternatives en </a:t>
            </a:r>
            <a:r>
              <a:rPr lang="fr-FR" sz="1800" dirty="0" smtClean="0">
                <a:solidFill>
                  <a:srgbClr val="234F9B"/>
                </a:solidFill>
              </a:rPr>
              <a:t>France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Etendre les initiatives pour faciliter les retours</a:t>
            </a:r>
          </a:p>
        </p:txBody>
      </p:sp>
    </p:spTree>
    <p:extLst>
      <p:ext uri="{BB962C8B-B14F-4D97-AF65-F5344CB8AC3E}">
        <p14:creationId xmlns:p14="http://schemas.microsoft.com/office/powerpoint/2010/main" val="9325849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4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Des travaux à poursuivre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719619"/>
            <a:ext cx="10515600" cy="4544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Mise en œuvre du conventionnement : montée en charge progressive </a:t>
            </a:r>
            <a:r>
              <a:rPr lang="fr-FR" sz="2400" dirty="0" smtClean="0">
                <a:solidFill>
                  <a:srgbClr val="234F9B"/>
                </a:solidFill>
              </a:rPr>
              <a:t>2020-2022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Echanges avec les autorités wallonnes dans le cadre d’une commission mixte à réunir d’ici fin </a:t>
            </a:r>
            <a:r>
              <a:rPr lang="fr-FR" sz="2400" dirty="0" smtClean="0">
                <a:solidFill>
                  <a:srgbClr val="234F9B"/>
                </a:solidFill>
              </a:rPr>
              <a:t>2019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Elaboration d’une convention de partenariat ARS HDF – Conseils Départementaux volontaires pour la mise en œuvre de l’article 63 de la LFSS </a:t>
            </a:r>
            <a:r>
              <a:rPr lang="fr-FR" sz="2400" dirty="0" smtClean="0">
                <a:solidFill>
                  <a:srgbClr val="234F9B"/>
                </a:solidFill>
              </a:rPr>
              <a:t>2019</a:t>
            </a:r>
            <a:endParaRPr lang="fr-FR" sz="24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940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2130874" y="2656776"/>
            <a:ext cx="10163829" cy="1082584"/>
          </a:xfrm>
        </p:spPr>
        <p:txBody>
          <a:bodyPr/>
          <a:lstStyle/>
          <a:p>
            <a:r>
              <a:rPr lang="fr-FR" sz="2400" b="0" dirty="0"/>
              <a:t>Chantier </a:t>
            </a:r>
            <a:r>
              <a:rPr lang="fr-FR" sz="2400" b="0" dirty="0" smtClean="0"/>
              <a:t>5.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129052" y="3193576"/>
            <a:ext cx="10165652" cy="1606893"/>
          </a:xfrm>
        </p:spPr>
        <p:txBody>
          <a:bodyPr/>
          <a:lstStyle/>
          <a:p>
            <a:r>
              <a:rPr lang="fr-FR" sz="2800" b="1" dirty="0"/>
              <a:t>Assurer la participation des personnes en situation de handicap à la construction des politiques publiques</a:t>
            </a:r>
          </a:p>
        </p:txBody>
      </p:sp>
    </p:spTree>
    <p:extLst>
      <p:ext uri="{BB962C8B-B14F-4D97-AF65-F5344CB8AC3E}">
        <p14:creationId xmlns:p14="http://schemas.microsoft.com/office/powerpoint/2010/main" val="23470709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22612" y="2759950"/>
            <a:ext cx="9558617" cy="3668145"/>
          </a:xfrm>
        </p:spPr>
        <p:txBody>
          <a:bodyPr/>
          <a:lstStyle/>
          <a:p>
            <a:r>
              <a:rPr lang="fr-FR" sz="3600" dirty="0"/>
              <a:t>Carine </a:t>
            </a:r>
            <a:r>
              <a:rPr lang="fr-FR" sz="3600" dirty="0" smtClean="0"/>
              <a:t>RADIAN,</a:t>
            </a:r>
            <a:br>
              <a:rPr lang="fr-FR" sz="3600" dirty="0" smtClean="0"/>
            </a:br>
            <a:r>
              <a:rPr lang="fr-FR" sz="3600" b="0" dirty="0" smtClean="0"/>
              <a:t>personne </a:t>
            </a:r>
            <a:r>
              <a:rPr lang="fr-FR" sz="3600" b="0" dirty="0"/>
              <a:t>qualifiée du </a:t>
            </a:r>
            <a:r>
              <a:rPr lang="fr-FR" sz="3600" b="0" dirty="0" smtClean="0"/>
              <a:t>CNCPH</a:t>
            </a:r>
            <a:br>
              <a:rPr lang="fr-FR" sz="3600" b="0" dirty="0" smtClean="0"/>
            </a:br>
            <a:r>
              <a:rPr lang="fr-FR" sz="3600" b="0" dirty="0" smtClean="0"/>
              <a:t>et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Thierry MICHELS, </a:t>
            </a:r>
            <a:r>
              <a:rPr lang="fr-FR" sz="3600" b="0" dirty="0" smtClean="0"/>
              <a:t>député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0" dirty="0" smtClean="0"/>
              <a:t>du Bas-Rhin</a:t>
            </a:r>
            <a:r>
              <a:rPr lang="fr-FR" sz="3600" b="0" dirty="0"/>
              <a:t>, </a:t>
            </a:r>
            <a:r>
              <a:rPr lang="fr-FR" sz="3600" b="0" dirty="0" smtClean="0"/>
              <a:t>première </a:t>
            </a:r>
            <a:r>
              <a:rPr lang="fr-FR" sz="3600" b="0" dirty="0"/>
              <a:t>circonscription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b="0" dirty="0"/>
              <a:t/>
            </a:r>
            <a:br>
              <a:rPr lang="fr-FR" sz="3600" b="0" dirty="0"/>
            </a:br>
            <a:endParaRPr lang="fr-FR" sz="3600" b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Co-rapporteurs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6282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Une </a:t>
            </a:r>
            <a:r>
              <a:rPr lang="fr-FR" sz="3200" dirty="0"/>
              <a:t>mobilisation nationale,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des </a:t>
            </a:r>
            <a:r>
              <a:rPr lang="fr-FR" sz="3200" dirty="0"/>
              <a:t>actions citoyennes </a:t>
            </a:r>
            <a:r>
              <a:rPr lang="fr-FR" sz="3200" dirty="0" smtClean="0"/>
              <a:t>labellisées :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1724"/>
          </a:xfrm>
        </p:spPr>
        <p:txBody>
          <a:bodyPr/>
          <a:lstStyle/>
          <a:p>
            <a:r>
              <a:rPr lang="fr-FR" dirty="0" smtClean="0"/>
              <a:t> Actions </a:t>
            </a:r>
            <a:r>
              <a:rPr lang="fr-FR" dirty="0"/>
              <a:t>citoyennes labellisées à ce jour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                                           </a:t>
            </a:r>
            <a:r>
              <a:rPr lang="fr-FR" sz="5400" b="1" dirty="0" smtClean="0"/>
              <a:t>460</a:t>
            </a:r>
            <a:endParaRPr lang="fr-FR" sz="5400" b="1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592972723"/>
              </p:ext>
            </p:extLst>
          </p:nvPr>
        </p:nvGraphicFramePr>
        <p:xfrm>
          <a:off x="1883532" y="3035556"/>
          <a:ext cx="8424936" cy="33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1911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5</a:t>
            </a:r>
            <a:r>
              <a:rPr lang="fr-FR" sz="3200" dirty="0" smtClean="0">
                <a:solidFill>
                  <a:srgbClr val="48AFE9"/>
                </a:solidFill>
              </a:rPr>
              <a:t>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Constats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173702"/>
            <a:ext cx="10515600" cy="47903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Une participation institutionnelle des personnes handicapées articulée autour du </a:t>
            </a:r>
            <a:r>
              <a:rPr lang="fr-FR" sz="1800" dirty="0" smtClean="0">
                <a:solidFill>
                  <a:srgbClr val="234F9B"/>
                </a:solidFill>
              </a:rPr>
              <a:t>CNCPH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800" dirty="0" smtClean="0">
                <a:solidFill>
                  <a:srgbClr val="234F9B"/>
                </a:solidFill>
              </a:rPr>
              <a:t> </a:t>
            </a: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 espace de débats et d’expertise reconnue par l’ensemble des parties </a:t>
            </a:r>
            <a:r>
              <a:rPr lang="fr-FR" sz="1800" dirty="0" smtClean="0">
                <a:solidFill>
                  <a:srgbClr val="234F9B"/>
                </a:solidFill>
              </a:rPr>
              <a:t>prenantes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 rôle marqué par l’urgence des consultations </a:t>
            </a:r>
            <a:endParaRPr lang="fr-FR" sz="1800" dirty="0" smtClean="0">
              <a:solidFill>
                <a:srgbClr val="234F9B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Des moyens humains et techniques </a:t>
            </a:r>
            <a:r>
              <a:rPr lang="fr-FR" sz="1800" dirty="0" smtClean="0">
                <a:solidFill>
                  <a:srgbClr val="234F9B"/>
                </a:solidFill>
              </a:rPr>
              <a:t>insuffisants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Une représentation encore assez limitée aux acteurs historiques </a:t>
            </a:r>
            <a:endParaRPr lang="fr-FR" sz="1800" dirty="0" smtClean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Des coopérations à renforcer et développer avec les instances de droit commun et les territoires</a:t>
            </a:r>
          </a:p>
        </p:txBody>
      </p:sp>
    </p:spTree>
    <p:extLst>
      <p:ext uri="{BB962C8B-B14F-4D97-AF65-F5344CB8AC3E}">
        <p14:creationId xmlns:p14="http://schemas.microsoft.com/office/powerpoint/2010/main" val="4789330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5</a:t>
            </a:r>
            <a:r>
              <a:rPr lang="fr-FR" sz="3200" dirty="0" smtClean="0">
                <a:solidFill>
                  <a:srgbClr val="48AFE9"/>
                </a:solidFill>
              </a:rPr>
              <a:t>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Constats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173702"/>
            <a:ext cx="10515600" cy="47903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Une mission conduite dans le cadre d’une large consultation et un esprit constant de </a:t>
            </a:r>
            <a:r>
              <a:rPr lang="fr-FR" sz="1800" dirty="0" err="1" smtClean="0">
                <a:solidFill>
                  <a:srgbClr val="234F9B"/>
                </a:solidFill>
              </a:rPr>
              <a:t>co</a:t>
            </a:r>
            <a:r>
              <a:rPr lang="fr-FR" sz="1800" dirty="0" smtClean="0">
                <a:solidFill>
                  <a:srgbClr val="234F9B"/>
                </a:solidFill>
              </a:rPr>
              <a:t>-construction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Près de 500 personnes associées aux travaux de la mission: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234F9B"/>
                </a:solidFill>
              </a:rPr>
              <a:t>Auditions individuelles et collectives des membres du CNCPH et des parties prenantes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234F9B"/>
                </a:solidFill>
              </a:rPr>
              <a:t>Tables rondes en régions  y compris une réunion d’initiative locale du Grand Débat National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234F9B"/>
                </a:solidFill>
              </a:rPr>
              <a:t>Recueil d’information par questionnaire: </a:t>
            </a:r>
            <a:br>
              <a:rPr lang="fr-FR" sz="1800" dirty="0" smtClean="0">
                <a:solidFill>
                  <a:srgbClr val="234F9B"/>
                </a:solidFill>
              </a:rPr>
            </a:br>
            <a:r>
              <a:rPr lang="fr-FR" sz="1800" dirty="0" smtClean="0">
                <a:solidFill>
                  <a:srgbClr val="234F9B"/>
                </a:solidFill>
              </a:rPr>
              <a:t>Conseils Départementaux, International, CNCPH, HFHI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234F9B"/>
                </a:solidFill>
              </a:rPr>
              <a:t>Séminaires de travail : dépasser les divergences, expérimenter la </a:t>
            </a:r>
            <a:r>
              <a:rPr lang="fr-FR" sz="1800" dirty="0" err="1" smtClean="0">
                <a:solidFill>
                  <a:srgbClr val="234F9B"/>
                </a:solidFill>
              </a:rPr>
              <a:t>co</a:t>
            </a:r>
            <a:r>
              <a:rPr lang="fr-FR" sz="1800" dirty="0" smtClean="0">
                <a:solidFill>
                  <a:srgbClr val="234F9B"/>
                </a:solidFill>
              </a:rPr>
              <a:t>-construction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rgbClr val="234F9B"/>
                </a:solidFill>
              </a:rPr>
              <a:t>Partage régulier de l’avancement des réflexions</a:t>
            </a:r>
            <a:endParaRPr lang="fr-FR" sz="18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6423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5</a:t>
            </a:r>
            <a:r>
              <a:rPr lang="fr-FR" sz="3200" dirty="0" smtClean="0">
                <a:solidFill>
                  <a:srgbClr val="48AFE9"/>
                </a:solidFill>
              </a:rPr>
              <a:t>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Principales propositions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665027"/>
            <a:ext cx="10515600" cy="4299038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 Haut Conseil aux Citoyens Handicapés qui partage sur une ambition et vision commune et qui l’irrigue auprès des autres </a:t>
            </a:r>
            <a:r>
              <a:rPr lang="fr-FR" sz="1800" dirty="0" smtClean="0">
                <a:solidFill>
                  <a:srgbClr val="234F9B"/>
                </a:solidFill>
              </a:rPr>
              <a:t>acteurs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Une </a:t>
            </a:r>
            <a:r>
              <a:rPr lang="fr-FR" sz="1800" dirty="0" smtClean="0">
                <a:solidFill>
                  <a:srgbClr val="234F9B"/>
                </a:solidFill>
              </a:rPr>
              <a:t>transparence </a:t>
            </a:r>
            <a:r>
              <a:rPr lang="fr-FR" sz="1800" dirty="0">
                <a:solidFill>
                  <a:srgbClr val="234F9B"/>
                </a:solidFill>
              </a:rPr>
              <a:t>dans les critères de désignation au sein de différents </a:t>
            </a:r>
            <a:r>
              <a:rPr lang="fr-FR" sz="1800" dirty="0" smtClean="0">
                <a:solidFill>
                  <a:srgbClr val="234F9B"/>
                </a:solidFill>
              </a:rPr>
              <a:t>collèges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Une représentation plus ouverte aux personnes handicapées incluant l’expertise </a:t>
            </a:r>
            <a:r>
              <a:rPr lang="fr-FR" sz="1800" dirty="0" smtClean="0">
                <a:solidFill>
                  <a:srgbClr val="234F9B"/>
                </a:solidFill>
              </a:rPr>
              <a:t>d’usage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 smtClean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 smtClean="0">
                <a:solidFill>
                  <a:srgbClr val="234F9B"/>
                </a:solidFill>
              </a:rPr>
              <a:t>Une </a:t>
            </a:r>
            <a:r>
              <a:rPr lang="fr-FR" sz="1800" dirty="0">
                <a:solidFill>
                  <a:srgbClr val="234F9B"/>
                </a:solidFill>
              </a:rPr>
              <a:t>gouvernance simplifiée pour plus </a:t>
            </a:r>
            <a:r>
              <a:rPr lang="fr-FR" sz="1800" dirty="0" smtClean="0">
                <a:solidFill>
                  <a:srgbClr val="234F9B"/>
                </a:solidFill>
              </a:rPr>
              <a:t>d’efficacité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 smtClean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 smtClean="0">
                <a:solidFill>
                  <a:srgbClr val="234F9B"/>
                </a:solidFill>
              </a:rPr>
              <a:t>Développement </a:t>
            </a:r>
            <a:r>
              <a:rPr lang="fr-FR" sz="1800" dirty="0">
                <a:solidFill>
                  <a:srgbClr val="234F9B"/>
                </a:solidFill>
              </a:rPr>
              <a:t>des liens avec d’autres instances de droit public (dont le CESE) et les </a:t>
            </a:r>
            <a:r>
              <a:rPr lang="fr-FR" sz="1800" dirty="0" smtClean="0">
                <a:solidFill>
                  <a:srgbClr val="234F9B"/>
                </a:solidFill>
              </a:rPr>
              <a:t>territoires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8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dirty="0">
                <a:solidFill>
                  <a:srgbClr val="234F9B"/>
                </a:solidFill>
              </a:rPr>
              <a:t>Cohérence des moyens à la hauteur des enjeux et des missions</a:t>
            </a:r>
          </a:p>
        </p:txBody>
      </p:sp>
    </p:spTree>
    <p:extLst>
      <p:ext uri="{BB962C8B-B14F-4D97-AF65-F5344CB8AC3E}">
        <p14:creationId xmlns:p14="http://schemas.microsoft.com/office/powerpoint/2010/main" val="332891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753"/>
          </a:xfrm>
        </p:spPr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Chantier </a:t>
            </a:r>
            <a:r>
              <a:rPr lang="fr-FR" sz="3200" dirty="0">
                <a:solidFill>
                  <a:srgbClr val="48AFE9"/>
                </a:solidFill>
              </a:rPr>
              <a:t>5</a:t>
            </a:r>
            <a:r>
              <a:rPr lang="fr-FR" sz="3200" dirty="0" smtClean="0">
                <a:solidFill>
                  <a:srgbClr val="48AFE9"/>
                </a:solidFill>
              </a:rPr>
              <a:t> </a:t>
            </a:r>
            <a:r>
              <a:rPr lang="fr-FR" sz="3200" dirty="0">
                <a:solidFill>
                  <a:srgbClr val="48AFE9"/>
                </a:solidFill>
              </a:rPr>
              <a:t>– </a:t>
            </a:r>
            <a:r>
              <a:rPr lang="fr-FR" sz="3200" dirty="0" smtClean="0">
                <a:solidFill>
                  <a:srgbClr val="48AFE9"/>
                </a:solidFill>
              </a:rPr>
              <a:t>Travaux à poursuivre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851848" y="1583140"/>
            <a:ext cx="10515600" cy="43809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8AFE9"/>
              </a:buClr>
              <a:buFontTx/>
              <a:buBlip>
                <a:blip r:embed="rId2"/>
              </a:buBlip>
              <a:defRPr sz="2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4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20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8AFE9"/>
              </a:buClr>
              <a:buFontTx/>
              <a:buBlip>
                <a:blip r:embed="rId2"/>
              </a:buBlip>
              <a:defRPr sz="1800" kern="1200">
                <a:solidFill>
                  <a:srgbClr val="48AFE9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Appropriation collective de la transformation à mener dans un esprit de </a:t>
            </a:r>
            <a:r>
              <a:rPr lang="fr-FR" sz="2400" dirty="0" err="1" smtClean="0">
                <a:solidFill>
                  <a:srgbClr val="234F9B"/>
                </a:solidFill>
              </a:rPr>
              <a:t>co</a:t>
            </a:r>
            <a:r>
              <a:rPr lang="fr-FR" sz="2400" dirty="0" smtClean="0">
                <a:solidFill>
                  <a:srgbClr val="234F9B"/>
                </a:solidFill>
              </a:rPr>
              <a:t>-construction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Implication et responsabilisation de tous les acteurs, y compris </a:t>
            </a:r>
            <a:r>
              <a:rPr lang="fr-FR" sz="2400" dirty="0" smtClean="0">
                <a:solidFill>
                  <a:srgbClr val="234F9B"/>
                </a:solidFill>
              </a:rPr>
              <a:t>territoriaux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400" dirty="0">
              <a:solidFill>
                <a:srgbClr val="234F9B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2400" dirty="0">
                <a:solidFill>
                  <a:srgbClr val="234F9B"/>
                </a:solidFill>
              </a:rPr>
              <a:t>Réflexion sur les moyens donnés pour une pleine participation au débat par les personnes en situation de handicap</a:t>
            </a:r>
          </a:p>
        </p:txBody>
      </p:sp>
    </p:spTree>
    <p:extLst>
      <p:ext uri="{BB962C8B-B14F-4D97-AF65-F5344CB8AC3E}">
        <p14:creationId xmlns:p14="http://schemas.microsoft.com/office/powerpoint/2010/main" val="14001407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346254" y="2333767"/>
            <a:ext cx="10845746" cy="3698546"/>
          </a:xfrm>
        </p:spPr>
        <p:txBody>
          <a:bodyPr/>
          <a:lstStyle/>
          <a:p>
            <a:r>
              <a:rPr lang="fr-FR" sz="2800" b="0" dirty="0"/>
              <a:t>Discours de clôture par </a:t>
            </a:r>
            <a:r>
              <a:rPr lang="fr-FR" sz="2800" b="0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Sophie </a:t>
            </a:r>
            <a:r>
              <a:rPr lang="fr-FR" dirty="0"/>
              <a:t>CLUZEL,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b="0" dirty="0"/>
              <a:t>S</a:t>
            </a:r>
            <a:r>
              <a:rPr lang="fr-FR" sz="3600" b="0" dirty="0" smtClean="0"/>
              <a:t>ecrétaire d’État </a:t>
            </a:r>
            <a:r>
              <a:rPr lang="fr-FR" sz="3600" b="0" dirty="0"/>
              <a:t>auprès du Premier Ministre chargée des personnes handicapées</a:t>
            </a:r>
            <a:r>
              <a:rPr lang="fr-FR" dirty="0"/>
              <a:t/>
            </a:r>
            <a:br>
              <a:rPr lang="fr-FR" dirty="0"/>
            </a:br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99720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2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1850" y="1464074"/>
            <a:ext cx="10515600" cy="4527289"/>
          </a:xfrm>
        </p:spPr>
        <p:txBody>
          <a:bodyPr/>
          <a:lstStyle/>
          <a:p>
            <a:r>
              <a:rPr lang="fr-FR" sz="4400" dirty="0"/>
              <a:t>Volet </a:t>
            </a:r>
            <a:r>
              <a:rPr lang="fr-FR" sz="4400" dirty="0" smtClean="0"/>
              <a:t>2 </a:t>
            </a:r>
            <a:r>
              <a:rPr lang="fr-FR" sz="4400" dirty="0"/>
              <a:t>: </a:t>
            </a:r>
            <a:r>
              <a:rPr lang="fr-FR" dirty="0"/>
              <a:t/>
            </a:r>
            <a:br>
              <a:rPr lang="fr-FR" dirty="0"/>
            </a:br>
            <a:r>
              <a:rPr lang="fr-FR" sz="5400" dirty="0">
                <a:solidFill>
                  <a:srgbClr val="48AFE9"/>
                </a:solidFill>
              </a:rPr>
              <a:t>Une mobilisation </a:t>
            </a:r>
            <a:r>
              <a:rPr lang="fr-FR" sz="5400" dirty="0" smtClean="0">
                <a:solidFill>
                  <a:srgbClr val="48AFE9"/>
                </a:solidFill>
              </a:rPr>
              <a:t>nationale, </a:t>
            </a:r>
            <a:r>
              <a:rPr lang="fr-FR" sz="5400" dirty="0">
                <a:solidFill>
                  <a:srgbClr val="48AFE9"/>
                </a:solidFill>
              </a:rPr>
              <a:t>des rencontres entre citoyens et </a:t>
            </a:r>
            <a:r>
              <a:rPr lang="fr-FR" sz="5400" dirty="0" smtClean="0">
                <a:solidFill>
                  <a:srgbClr val="48AFE9"/>
                </a:solidFill>
              </a:rPr>
              <a:t>ministres sur</a:t>
            </a:r>
            <a:br>
              <a:rPr lang="fr-FR" sz="5400" dirty="0" smtClean="0">
                <a:solidFill>
                  <a:srgbClr val="48AFE9"/>
                </a:solidFill>
              </a:rPr>
            </a:br>
            <a:r>
              <a:rPr lang="fr-FR" sz="5400" dirty="0" smtClean="0">
                <a:solidFill>
                  <a:srgbClr val="48AFE9"/>
                </a:solidFill>
              </a:rPr>
              <a:t>les </a:t>
            </a:r>
            <a:r>
              <a:rPr lang="fr-FR" sz="5400" dirty="0">
                <a:solidFill>
                  <a:srgbClr val="48AFE9"/>
                </a:solidFill>
              </a:rPr>
              <a:t>territoires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69777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Une </a:t>
            </a:r>
            <a:r>
              <a:rPr lang="fr-FR" sz="2800" dirty="0"/>
              <a:t>mobilisation </a:t>
            </a:r>
            <a:r>
              <a:rPr lang="fr-FR" sz="2800" dirty="0" smtClean="0"/>
              <a:t>nationale,</a:t>
            </a:r>
            <a:br>
              <a:rPr lang="fr-FR" sz="2800" dirty="0" smtClean="0"/>
            </a:br>
            <a:r>
              <a:rPr lang="fr-FR" sz="2800" dirty="0">
                <a:solidFill>
                  <a:srgbClr val="48AFE9"/>
                </a:solidFill>
              </a:rPr>
              <a:t>des rencontres entre citoyens et ministres sur</a:t>
            </a:r>
            <a:br>
              <a:rPr lang="fr-FR" sz="2800" dirty="0">
                <a:solidFill>
                  <a:srgbClr val="48AFE9"/>
                </a:solidFill>
              </a:rPr>
            </a:br>
            <a:r>
              <a:rPr lang="fr-FR" sz="2800" dirty="0">
                <a:solidFill>
                  <a:srgbClr val="48AFE9"/>
                </a:solidFill>
              </a:rPr>
              <a:t>les territoires</a:t>
            </a:r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124" y="1554875"/>
            <a:ext cx="4334586" cy="499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1201" y="1873382"/>
            <a:ext cx="46250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234F9B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Carte des actions </a:t>
            </a:r>
            <a:r>
              <a:rPr lang="fr-FR" sz="2000" b="1" dirty="0">
                <a:solidFill>
                  <a:srgbClr val="234F9B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labellisées et </a:t>
            </a:r>
            <a:r>
              <a:rPr lang="fr-FR" sz="2000" b="1" dirty="0" smtClean="0">
                <a:solidFill>
                  <a:srgbClr val="234F9B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 déplacements </a:t>
            </a:r>
            <a:r>
              <a:rPr lang="fr-FR" sz="2000" b="1" dirty="0">
                <a:solidFill>
                  <a:srgbClr val="234F9B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ministériels </a:t>
            </a:r>
            <a:r>
              <a:rPr lang="fr-FR" sz="2000" dirty="0">
                <a:solidFill>
                  <a:srgbClr val="234F9B"/>
                </a:solidFill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dans le cadre de la Conférence Nationale du Handicap 2018-2019</a:t>
            </a:r>
          </a:p>
        </p:txBody>
      </p:sp>
    </p:spTree>
    <p:extLst>
      <p:ext uri="{BB962C8B-B14F-4D97-AF65-F5344CB8AC3E}">
        <p14:creationId xmlns:p14="http://schemas.microsoft.com/office/powerpoint/2010/main" val="3565432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974766"/>
              </p:ext>
            </p:extLst>
          </p:nvPr>
        </p:nvGraphicFramePr>
        <p:xfrm>
          <a:off x="838200" y="1351724"/>
          <a:ext cx="10515600" cy="452952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78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6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668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#1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Gironde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Trisomie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21 Nouvelle Aquitaine : assistant au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projet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de vie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9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#2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Meaux : Premier Référent Handicap dans un centre d’apprentissage avec Muriel Pénicaud, Ministre du Travail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2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#3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Beauvais : signature de la Charte des grandes écoles pour favoriser l’accès aux études supérieures aux étudiants avec Frédérique Vidal, Ministre de l’Enseignement supérieur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235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#4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Grenoble : CNR 114, l’accès aux soins des personnes sourdes et malentendantes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#5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Indre-et-Loire : Institut du Mai - Une école de l’autonomie pour vivre comme les autres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#6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Issy les Moulineaux : </a:t>
                      </a:r>
                      <a:r>
                        <a:rPr lang="fr-FR" sz="1050" dirty="0" err="1" smtClean="0">
                          <a:latin typeface="Century Gothic" panose="020B0502020202020204" pitchFamily="34" charset="0"/>
                        </a:rPr>
                        <a:t>Hackathon</a:t>
                      </a: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 des start-ups mobilisées pour la labellisation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#7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Conférence des ministres européens chargés du handicap avec Nathalie </a:t>
                      </a:r>
                      <a:r>
                        <a:rPr lang="fr-FR" sz="1050" dirty="0" err="1" smtClean="0">
                          <a:latin typeface="Century Gothic" panose="020B0502020202020204" pitchFamily="34" charset="0"/>
                        </a:rPr>
                        <a:t>Loiseau</a:t>
                      </a: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, ancienne Ministre des affaires européennes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54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#8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Tourcoing APF Lab le hub : les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nouvelles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technologies avec et pour les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personnes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en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situation de handicap avec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Gérald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Darmanin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, Ministre du Budget</a:t>
                      </a:r>
                      <a:endParaRPr lang="fr-FR" sz="105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#9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Educapcity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: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partager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ensemble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dans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la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ville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des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parcours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inclusifs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 avec Julien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Denormandie</a:t>
                      </a:r>
                      <a:r>
                        <a:rPr lang="en-US" sz="1050" dirty="0" smtClean="0">
                          <a:latin typeface="Century Gothic" panose="020B0502020202020204" pitchFamily="34" charset="0"/>
                        </a:rPr>
                        <a:t>, Ministre du </a:t>
                      </a:r>
                      <a:r>
                        <a:rPr lang="en-US" sz="1050" dirty="0" err="1" smtClean="0">
                          <a:latin typeface="Century Gothic" panose="020B0502020202020204" pitchFamily="34" charset="0"/>
                        </a:rPr>
                        <a:t>logement</a:t>
                      </a:r>
                      <a:endParaRPr lang="fr-FR" sz="105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11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#10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La Roche sur </a:t>
                      </a:r>
                      <a:r>
                        <a:rPr lang="fr-FR" sz="1050" dirty="0" err="1" smtClean="0">
                          <a:latin typeface="Century Gothic" panose="020B0502020202020204" pitchFamily="34" charset="0"/>
                        </a:rPr>
                        <a:t>Yon</a:t>
                      </a: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 : assises de la société inclusive en Vendée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#11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Albi : favoriser la scolarisation des enfants avec des troubles du spectre de l’autisme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48AFE9"/>
                          </a:solidFill>
                          <a:latin typeface="Century Gothic" panose="020B0502020202020204" pitchFamily="34" charset="0"/>
                        </a:rPr>
                        <a:t>#12</a:t>
                      </a:r>
                      <a:endParaRPr lang="fr-FR" sz="1400" b="1" dirty="0">
                        <a:solidFill>
                          <a:srgbClr val="48AFE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anose="020B0502020202020204" pitchFamily="34" charset="0"/>
                        </a:rPr>
                        <a:t>Marne : à la rencontre d’un territoire 100% inclusif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457199" y="365125"/>
            <a:ext cx="11469757" cy="1325563"/>
          </a:xfrm>
        </p:spPr>
        <p:txBody>
          <a:bodyPr/>
          <a:lstStyle/>
          <a:p>
            <a:r>
              <a:rPr lang="fr-FR" sz="2800" dirty="0" smtClean="0"/>
              <a:t>Une </a:t>
            </a:r>
            <a:r>
              <a:rPr lang="fr-FR" sz="2800" dirty="0"/>
              <a:t>mobilisation </a:t>
            </a:r>
            <a:r>
              <a:rPr lang="fr-FR" sz="2800" dirty="0" smtClean="0"/>
              <a:t>nationale,</a:t>
            </a:r>
            <a:br>
              <a:rPr lang="fr-FR" sz="2800" dirty="0" smtClean="0"/>
            </a:br>
            <a:r>
              <a:rPr lang="fr-FR" sz="2800" dirty="0">
                <a:solidFill>
                  <a:srgbClr val="48AFE9"/>
                </a:solidFill>
              </a:rPr>
              <a:t>des rencontres entre citoyens et ministres </a:t>
            </a:r>
            <a:r>
              <a:rPr lang="fr-FR" sz="2800" dirty="0" smtClean="0">
                <a:solidFill>
                  <a:srgbClr val="48AFE9"/>
                </a:solidFill>
              </a:rPr>
              <a:t>sur les </a:t>
            </a:r>
            <a:r>
              <a:rPr lang="fr-FR" sz="2800" dirty="0">
                <a:solidFill>
                  <a:srgbClr val="48AFE9"/>
                </a:solidFill>
              </a:rPr>
              <a:t>territoires</a:t>
            </a: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660331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1850" y="1520680"/>
            <a:ext cx="10515600" cy="4271904"/>
          </a:xfrm>
        </p:spPr>
        <p:txBody>
          <a:bodyPr/>
          <a:lstStyle/>
          <a:p>
            <a:r>
              <a:rPr lang="fr-FR" sz="4400" dirty="0"/>
              <a:t>Volet 3</a:t>
            </a:r>
            <a:r>
              <a:rPr lang="fr-FR" sz="4400" dirty="0" smtClean="0"/>
              <a:t> </a:t>
            </a:r>
            <a:r>
              <a:rPr lang="fr-FR" sz="4400" dirty="0"/>
              <a:t>: </a:t>
            </a:r>
            <a:r>
              <a:rPr lang="fr-FR" dirty="0"/>
              <a:t/>
            </a:r>
            <a:br>
              <a:rPr lang="fr-FR" dirty="0"/>
            </a:br>
            <a:r>
              <a:rPr lang="fr-FR" sz="5400" dirty="0" smtClean="0">
                <a:solidFill>
                  <a:srgbClr val="48AFE9"/>
                </a:solidFill>
              </a:rPr>
              <a:t>Une </a:t>
            </a:r>
            <a:r>
              <a:rPr lang="fr-FR" sz="5400" dirty="0">
                <a:solidFill>
                  <a:srgbClr val="48AFE9"/>
                </a:solidFill>
              </a:rPr>
              <a:t>mobilisation nationale, une concertation </a:t>
            </a:r>
            <a:r>
              <a:rPr lang="fr-FR" sz="5400" dirty="0" smtClean="0">
                <a:solidFill>
                  <a:srgbClr val="48AFE9"/>
                </a:solidFill>
              </a:rPr>
              <a:t>sur</a:t>
            </a:r>
            <a:br>
              <a:rPr lang="fr-FR" sz="5400" dirty="0" smtClean="0">
                <a:solidFill>
                  <a:srgbClr val="48AFE9"/>
                </a:solidFill>
              </a:rPr>
            </a:br>
            <a:r>
              <a:rPr lang="fr-FR" sz="5400" dirty="0" smtClean="0">
                <a:solidFill>
                  <a:srgbClr val="48AFE9"/>
                </a:solidFill>
              </a:rPr>
              <a:t>5 </a:t>
            </a:r>
            <a:r>
              <a:rPr lang="fr-FR" sz="5400" dirty="0">
                <a:solidFill>
                  <a:srgbClr val="48AFE9"/>
                </a:solidFill>
              </a:rPr>
              <a:t>grands chantiers </a:t>
            </a:r>
            <a:r>
              <a:rPr lang="fr-FR" sz="5400" dirty="0" smtClean="0">
                <a:solidFill>
                  <a:srgbClr val="48AFE9"/>
                </a:solidFill>
              </a:rPr>
              <a:t>nationaux</a:t>
            </a:r>
            <a:r>
              <a:rPr lang="fr-FR" dirty="0">
                <a:solidFill>
                  <a:srgbClr val="48AFE9"/>
                </a:solidFill>
              </a:rPr>
              <a:t/>
            </a:r>
            <a:br>
              <a:rPr lang="fr-FR" dirty="0">
                <a:solidFill>
                  <a:srgbClr val="48AFE9"/>
                </a:solidFill>
              </a:rPr>
            </a:br>
            <a:endParaRPr lang="fr-FR" dirty="0">
              <a:solidFill>
                <a:srgbClr val="48AF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224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48AFE9"/>
                </a:solidFill>
              </a:rPr>
              <a:t>Une </a:t>
            </a:r>
            <a:r>
              <a:rPr lang="fr-FR" sz="3200" dirty="0">
                <a:solidFill>
                  <a:srgbClr val="48AFE9"/>
                </a:solidFill>
              </a:rPr>
              <a:t>mobilisation </a:t>
            </a:r>
            <a:r>
              <a:rPr lang="fr-FR" sz="3200" dirty="0" smtClean="0">
                <a:solidFill>
                  <a:srgbClr val="48AFE9"/>
                </a:solidFill>
              </a:rPr>
              <a:t>nationale,</a:t>
            </a:r>
            <a:br>
              <a:rPr lang="fr-FR" sz="3200" dirty="0" smtClean="0">
                <a:solidFill>
                  <a:srgbClr val="48AFE9"/>
                </a:solidFill>
              </a:rPr>
            </a:br>
            <a:r>
              <a:rPr lang="fr-FR" sz="3200" dirty="0" smtClean="0">
                <a:solidFill>
                  <a:srgbClr val="48AFE9"/>
                </a:solidFill>
              </a:rPr>
              <a:t>5 </a:t>
            </a:r>
            <a:r>
              <a:rPr lang="fr-FR" sz="3200" dirty="0">
                <a:solidFill>
                  <a:srgbClr val="48AFE9"/>
                </a:solidFill>
              </a:rPr>
              <a:t>grands chantiers </a:t>
            </a:r>
            <a:r>
              <a:rPr lang="fr-FR" sz="3200" dirty="0" smtClean="0">
                <a:solidFill>
                  <a:srgbClr val="48AFE9"/>
                </a:solidFill>
              </a:rPr>
              <a:t>nationaux :</a:t>
            </a:r>
            <a:r>
              <a:rPr lang="fr-FR" sz="3200" dirty="0">
                <a:solidFill>
                  <a:srgbClr val="48AFE9"/>
                </a:solidFill>
              </a:rPr>
              <a:t/>
            </a:r>
            <a:br>
              <a:rPr lang="fr-FR" sz="3200" dirty="0">
                <a:solidFill>
                  <a:srgbClr val="48AFE9"/>
                </a:solidFill>
              </a:rPr>
            </a:br>
            <a:endParaRPr lang="fr-FR" sz="3200" dirty="0">
              <a:solidFill>
                <a:srgbClr val="48AFE9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92792" y="2186609"/>
            <a:ext cx="10515600" cy="4173248"/>
          </a:xfrm>
        </p:spPr>
        <p:txBody>
          <a:bodyPr numCol="2"/>
          <a:lstStyle/>
          <a:p>
            <a:r>
              <a:rPr lang="fr-FR" sz="2000" dirty="0">
                <a:solidFill>
                  <a:srgbClr val="234F9B"/>
                </a:solidFill>
              </a:rPr>
              <a:t>Chantier 1. </a:t>
            </a:r>
            <a:r>
              <a:rPr lang="fr-FR" sz="2000" b="1" dirty="0">
                <a:solidFill>
                  <a:srgbClr val="234F9B"/>
                </a:solidFill>
              </a:rPr>
              <a:t>Améliorer et simplifier la compensation du handicap pour les enfants </a:t>
            </a:r>
            <a:endParaRPr lang="fr-FR" sz="2000" b="1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b="1" dirty="0" smtClean="0">
              <a:solidFill>
                <a:srgbClr val="234F9B"/>
              </a:solidFill>
            </a:endParaRPr>
          </a:p>
          <a:p>
            <a:r>
              <a:rPr lang="fr-FR" sz="2000" dirty="0">
                <a:solidFill>
                  <a:srgbClr val="234F9B"/>
                </a:solidFill>
              </a:rPr>
              <a:t>Chantier 2. </a:t>
            </a:r>
            <a:r>
              <a:rPr lang="fr-FR" sz="2000" b="1" dirty="0">
                <a:solidFill>
                  <a:srgbClr val="234F9B"/>
                </a:solidFill>
              </a:rPr>
              <a:t>Rénover la prestation de compensation du handicap pour les personnes handicapées </a:t>
            </a:r>
            <a:r>
              <a:rPr lang="fr-FR" sz="2000" b="1" dirty="0" smtClean="0">
                <a:solidFill>
                  <a:srgbClr val="234F9B"/>
                </a:solidFill>
              </a:rPr>
              <a:t>adultes</a:t>
            </a:r>
          </a:p>
          <a:p>
            <a:pPr marL="0" indent="0">
              <a:buNone/>
            </a:pPr>
            <a:endParaRPr lang="fr-FR" sz="2000" b="1" dirty="0">
              <a:solidFill>
                <a:srgbClr val="234F9B"/>
              </a:solidFill>
            </a:endParaRPr>
          </a:p>
          <a:p>
            <a:r>
              <a:rPr lang="fr-FR" sz="2000" dirty="0">
                <a:solidFill>
                  <a:srgbClr val="234F9B"/>
                </a:solidFill>
              </a:rPr>
              <a:t>Chantier 3. </a:t>
            </a:r>
            <a:r>
              <a:rPr lang="fr-FR" sz="2000" b="1" dirty="0">
                <a:solidFill>
                  <a:srgbClr val="234F9B"/>
                </a:solidFill>
              </a:rPr>
              <a:t>Faire évoluer les Maisons départementales du handicap</a:t>
            </a:r>
            <a:r>
              <a:rPr lang="fr-FR" sz="2000" dirty="0">
                <a:solidFill>
                  <a:srgbClr val="234F9B"/>
                </a:solidFill>
              </a:rPr>
              <a:t/>
            </a:r>
            <a:br>
              <a:rPr lang="fr-FR" sz="2000" dirty="0">
                <a:solidFill>
                  <a:srgbClr val="234F9B"/>
                </a:solidFill>
              </a:rPr>
            </a:br>
            <a:endParaRPr lang="fr-FR" sz="2000" dirty="0" smtClean="0">
              <a:solidFill>
                <a:srgbClr val="234F9B"/>
              </a:solidFill>
            </a:endParaRPr>
          </a:p>
          <a:p>
            <a:endParaRPr lang="fr-FR" sz="2000" dirty="0">
              <a:solidFill>
                <a:srgbClr val="234F9B"/>
              </a:solidFill>
            </a:endParaRPr>
          </a:p>
          <a:p>
            <a:r>
              <a:rPr lang="fr-FR" sz="2000" dirty="0" smtClean="0">
                <a:solidFill>
                  <a:srgbClr val="234F9B"/>
                </a:solidFill>
              </a:rPr>
              <a:t>Chantier </a:t>
            </a:r>
            <a:r>
              <a:rPr lang="fr-FR" sz="2000" dirty="0">
                <a:solidFill>
                  <a:srgbClr val="234F9B"/>
                </a:solidFill>
              </a:rPr>
              <a:t>4. </a:t>
            </a:r>
            <a:r>
              <a:rPr lang="fr-FR" sz="2000" b="1" dirty="0">
                <a:solidFill>
                  <a:srgbClr val="234F9B"/>
                </a:solidFill>
              </a:rPr>
              <a:t>Prévenir les départs non souhaités en Belgique </a:t>
            </a:r>
            <a:endParaRPr lang="fr-FR" sz="2000" b="1" dirty="0" smtClean="0">
              <a:solidFill>
                <a:srgbClr val="234F9B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  <a:p>
            <a:r>
              <a:rPr lang="fr-FR" sz="2000" dirty="0">
                <a:solidFill>
                  <a:srgbClr val="234F9B"/>
                </a:solidFill>
              </a:rPr>
              <a:t>Chantier 5. </a:t>
            </a:r>
            <a:r>
              <a:rPr lang="fr-FR" sz="2000" b="1" dirty="0">
                <a:solidFill>
                  <a:srgbClr val="234F9B"/>
                </a:solidFill>
              </a:rPr>
              <a:t>Assurer la participation des personnes en situation de handicap à la construction des politiques publiques</a:t>
            </a:r>
          </a:p>
          <a:p>
            <a:pPr marL="0" indent="0">
              <a:buNone/>
            </a:pPr>
            <a:endParaRPr lang="fr-FR" sz="2000" dirty="0">
              <a:solidFill>
                <a:srgbClr val="234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09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</TotalTime>
  <Words>1656</Words>
  <Application>Microsoft Office PowerPoint</Application>
  <PresentationFormat>Grand écran</PresentationFormat>
  <Paragraphs>254</Paragraphs>
  <Slides>45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52" baseType="lpstr">
      <vt:lpstr>Arial</vt:lpstr>
      <vt:lpstr>Calibri</vt:lpstr>
      <vt:lpstr>Century Gothic</vt:lpstr>
      <vt:lpstr>Gotham Black</vt:lpstr>
      <vt:lpstr>Gotham Book</vt:lpstr>
      <vt:lpstr>Open Sans</vt:lpstr>
      <vt:lpstr>Thème Office</vt:lpstr>
      <vt:lpstr>RESTITUTION DE LA MOBILISATION NATIONALE</vt:lpstr>
      <vt:lpstr>Ouverture par :   Sophie CLUZEL,  Secrétaire d’État auprès du Premier Ministre chargée des personnes handicapées  Dominique GILLOT, Présidente du CNCPH </vt:lpstr>
      <vt:lpstr>Volet 1 :  une mobilisation nationale, des actions citoyennes labellisées</vt:lpstr>
      <vt:lpstr>Une mobilisation nationale,  des actions citoyennes labellisées : </vt:lpstr>
      <vt:lpstr>Volet 2 :  Une mobilisation nationale, des rencontres entre citoyens et ministres sur les territoires </vt:lpstr>
      <vt:lpstr>Une mobilisation nationale, des rencontres entre citoyens et ministres sur les territoires</vt:lpstr>
      <vt:lpstr>Une mobilisation nationale, des rencontres entre citoyens et ministres sur les territoires </vt:lpstr>
      <vt:lpstr>Volet 3 :  Une mobilisation nationale, une concertation sur 5 grands chantiers nationaux </vt:lpstr>
      <vt:lpstr>Une mobilisation nationale, 5 grands chantiers nationaux : </vt:lpstr>
      <vt:lpstr>5 chantiers nationaux qui ont associé pleinement les personnes en situation de handicap, leurs représentants et tous les acteurs essentiels à l’évolution des sujets abordés</vt:lpstr>
      <vt:lpstr>+ de 800 personnes mobilisées</vt:lpstr>
      <vt:lpstr>Chantier 1.  </vt:lpstr>
      <vt:lpstr>Daniel LENOIR, Inspecteur général des affaires sociales avec la participation d’Hervé DROAL, administrateur civil </vt:lpstr>
      <vt:lpstr>Chantier 1 – Rappel : </vt:lpstr>
      <vt:lpstr>Chantier 1 – Constats et chiffres clés : </vt:lpstr>
      <vt:lpstr>Chantier 1 – Une consultation reposant                       sur deux piliers :  </vt:lpstr>
      <vt:lpstr>Chantier 1 – Deux grandes propositions :   </vt:lpstr>
      <vt:lpstr>Chantier 1 – Deux grands chantiers à ouvrir :   </vt:lpstr>
      <vt:lpstr>Chantier 2.  </vt:lpstr>
      <vt:lpstr>Marie-Pierre MARTIN,  première vice présidente du Conseil départemental de Maine-et-Loire et  Cécile TAGLIANA, DGCS </vt:lpstr>
      <vt:lpstr>Chantier 2 – Constats et chiffres clés : </vt:lpstr>
      <vt:lpstr>Chantier 2 : </vt:lpstr>
      <vt:lpstr>Chantier 2 – Les principales propositions :   </vt:lpstr>
      <vt:lpstr>Chantier 2 – Des travaux à poursuivre :   </vt:lpstr>
      <vt:lpstr>Chantier 3.  </vt:lpstr>
      <vt:lpstr>Corinne SEGRETAIN, conseillère départementale de la Mayenne et Stéphane CORBIN, CNSA  </vt:lpstr>
      <vt:lpstr>Chantier 3 – Constats et chiffres clés : </vt:lpstr>
      <vt:lpstr>Chantier 3 : </vt:lpstr>
      <vt:lpstr>Chantier 3 – Les principales propositions :   </vt:lpstr>
      <vt:lpstr>Chantier 3 – Des travaux à poursuivre :</vt:lpstr>
      <vt:lpstr>Chantier 4.  </vt:lpstr>
      <vt:lpstr>Edith CHRISTOPHE, ARS Grand Est  et Martine DUPONT-COPPIN, ARS des Hauts-de-France    </vt:lpstr>
      <vt:lpstr>Chantier 4 – Constats et chiffres clés : </vt:lpstr>
      <vt:lpstr>Chantier 4 – Constats et chiffres clés : </vt:lpstr>
      <vt:lpstr>Chantier 4 : </vt:lpstr>
      <vt:lpstr>Chantier 4 – Principales propositions parmi                       les différentes hypothèses proposées :    </vt:lpstr>
      <vt:lpstr>Chantier 4 – Des travaux à poursuivre :    </vt:lpstr>
      <vt:lpstr>Chantier 5.  </vt:lpstr>
      <vt:lpstr>Carine RADIAN, personne qualifiée du CNCPH et Thierry MICHELS, député du Bas-Rhin, première circonscription    </vt:lpstr>
      <vt:lpstr>Chantier 5 – Constats :    </vt:lpstr>
      <vt:lpstr>Chantier 5 – Constats :    </vt:lpstr>
      <vt:lpstr>Chantier 5 – Principales propositions :    </vt:lpstr>
      <vt:lpstr>Chantier 5 – Travaux à poursuivre :    </vt:lpstr>
      <vt:lpstr>Discours de clôture par :  Sophie CLUZEL,  Secrétaire d’État auprès du Premier Ministre chargée des personnes handicapées 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Bleu foncé R :35 V :79 B :155 Bleu clair R :72 V :175 B :233</dc:title>
  <dc:creator>Gazengel, Melanie (PAR-LST)</dc:creator>
  <cp:lastModifiedBy>TONNEAU, Caroline (DICOM)</cp:lastModifiedBy>
  <cp:revision>98</cp:revision>
  <cp:lastPrinted>2019-07-09T07:40:59Z</cp:lastPrinted>
  <dcterms:created xsi:type="dcterms:W3CDTF">2018-10-08T14:08:18Z</dcterms:created>
  <dcterms:modified xsi:type="dcterms:W3CDTF">2019-07-12T08:45:30Z</dcterms:modified>
</cp:coreProperties>
</file>